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351" r:id="rId2"/>
    <p:sldId id="461" r:id="rId3"/>
    <p:sldId id="471" r:id="rId4"/>
    <p:sldId id="462" r:id="rId5"/>
    <p:sldId id="463" r:id="rId6"/>
    <p:sldId id="464" r:id="rId7"/>
    <p:sldId id="439" r:id="rId8"/>
    <p:sldId id="443" r:id="rId9"/>
    <p:sldId id="444" r:id="rId10"/>
    <p:sldId id="445" r:id="rId11"/>
    <p:sldId id="447" r:id="rId12"/>
    <p:sldId id="449" r:id="rId13"/>
    <p:sldId id="446" r:id="rId14"/>
    <p:sldId id="450" r:id="rId15"/>
    <p:sldId id="457" r:id="rId16"/>
    <p:sldId id="458" r:id="rId17"/>
    <p:sldId id="459" r:id="rId18"/>
    <p:sldId id="460" r:id="rId19"/>
    <p:sldId id="452" r:id="rId20"/>
    <p:sldId id="453" r:id="rId21"/>
    <p:sldId id="454" r:id="rId22"/>
    <p:sldId id="470" r:id="rId23"/>
    <p:sldId id="475" r:id="rId24"/>
    <p:sldId id="469" r:id="rId25"/>
    <p:sldId id="478" r:id="rId26"/>
    <p:sldId id="477" r:id="rId27"/>
    <p:sldId id="479" r:id="rId28"/>
    <p:sldId id="483" r:id="rId29"/>
    <p:sldId id="480" r:id="rId30"/>
    <p:sldId id="484" r:id="rId31"/>
    <p:sldId id="476" r:id="rId32"/>
    <p:sldId id="467" r:id="rId33"/>
    <p:sldId id="468" r:id="rId34"/>
    <p:sldId id="485" r:id="rId35"/>
    <p:sldId id="486" r:id="rId36"/>
    <p:sldId id="474" r:id="rId37"/>
    <p:sldId id="472" r:id="rId38"/>
    <p:sldId id="473" r:id="rId39"/>
    <p:sldId id="466" r:id="rId40"/>
    <p:sldId id="481" r:id="rId41"/>
    <p:sldId id="436"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 tang" initials="jt" lastIdx="1" clrIdx="0">
    <p:extLst>
      <p:ext uri="{19B8F6BF-5375-455C-9EA6-DF929625EA0E}">
        <p15:presenceInfo xmlns:p15="http://schemas.microsoft.com/office/powerpoint/2012/main" userId="S-1-5-21-2294777299-304657312-1235955825-269609" providerId="AD"/>
      </p:ext>
    </p:extLst>
  </p:cmAuthor>
  <p:cmAuthor id="2" name="Tang Jian" initials="TJ" lastIdx="1" clrIdx="1">
    <p:extLst>
      <p:ext uri="{19B8F6BF-5375-455C-9EA6-DF929625EA0E}">
        <p15:presenceInfo xmlns:p15="http://schemas.microsoft.com/office/powerpoint/2012/main" userId="463d7adbcc7c420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759"/>
    <p:restoredTop sz="94208"/>
  </p:normalViewPr>
  <p:slideViewPr>
    <p:cSldViewPr snapToGrid="0">
      <p:cViewPr varScale="1">
        <p:scale>
          <a:sx n="213" d="100"/>
          <a:sy n="213" d="100"/>
        </p:scale>
        <p:origin x="472" y="184"/>
      </p:cViewPr>
      <p:guideLst/>
    </p:cSldViewPr>
  </p:slideViewPr>
  <p:notesTextViewPr>
    <p:cViewPr>
      <p:scale>
        <a:sx n="1" d="1"/>
        <a:sy n="1" d="1"/>
      </p:scale>
      <p:origin x="0" y="0"/>
    </p:cViewPr>
  </p:notesTextViewPr>
  <p:sorterViewPr>
    <p:cViewPr>
      <p:scale>
        <a:sx n="100" d="100"/>
        <a:sy n="100" d="100"/>
      </p:scale>
      <p:origin x="0" y="-538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tiff>
</file>

<file path=ppt/media/image10.png>
</file>

<file path=ppt/media/image11.png>
</file>

<file path=ppt/media/image12.png>
</file>

<file path=ppt/media/image13.png>
</file>

<file path=ppt/media/image14.png>
</file>

<file path=ppt/media/image2.tiff>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C4C8B7-AC26-4922-A012-A29B57C4ECFE}" type="datetimeFigureOut">
              <a:rPr lang="en-US" smtClean="0"/>
              <a:t>10/22/24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61ABBE-74E0-4DD6-974A-50B8C8A79D8D}" type="slidenum">
              <a:rPr lang="en-US" smtClean="0"/>
              <a:t>‹#›</a:t>
            </a:fld>
            <a:endParaRPr lang="en-US"/>
          </a:p>
        </p:txBody>
      </p:sp>
    </p:spTree>
    <p:extLst>
      <p:ext uri="{BB962C8B-B14F-4D97-AF65-F5344CB8AC3E}">
        <p14:creationId xmlns:p14="http://schemas.microsoft.com/office/powerpoint/2010/main" val="4139890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5CA887-7947-6549-8D76-493BB46BBC87}" type="slidenum">
              <a:rPr lang="en-US" smtClean="0"/>
              <a:t>1</a:t>
            </a:fld>
            <a:endParaRPr lang="en-US"/>
          </a:p>
        </p:txBody>
      </p:sp>
    </p:spTree>
    <p:extLst>
      <p:ext uri="{BB962C8B-B14F-4D97-AF65-F5344CB8AC3E}">
        <p14:creationId xmlns:p14="http://schemas.microsoft.com/office/powerpoint/2010/main" val="1672813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A61ABBE-74E0-4DD6-974A-50B8C8A79D8D}" type="slidenum">
              <a:rPr lang="en-US" smtClean="0"/>
              <a:t>13</a:t>
            </a:fld>
            <a:endParaRPr lang="en-US"/>
          </a:p>
        </p:txBody>
      </p:sp>
    </p:spTree>
    <p:extLst>
      <p:ext uri="{BB962C8B-B14F-4D97-AF65-F5344CB8AC3E}">
        <p14:creationId xmlns:p14="http://schemas.microsoft.com/office/powerpoint/2010/main" val="2104987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648704A-95B2-4EC6-AB97-449348F56CA3}" type="datetimeFigureOut">
              <a:rPr lang="en-US" smtClean="0"/>
              <a:t>10/22/24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781264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550655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326862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96307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48704A-95B2-4EC6-AB97-449348F56CA3}" type="datetimeFigureOut">
              <a:rPr lang="en-US" smtClean="0"/>
              <a:t>10/22/24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30272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648704A-95B2-4EC6-AB97-449348F56CA3}" type="datetimeFigureOut">
              <a:rPr lang="en-US" smtClean="0"/>
              <a:t>10/22/24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84401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48704A-95B2-4EC6-AB97-449348F56CA3}" type="datetimeFigureOut">
              <a:rPr lang="en-US" smtClean="0"/>
              <a:t>10/22/24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056129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648704A-95B2-4EC6-AB97-449348F56CA3}" type="datetimeFigureOut">
              <a:rPr lang="en-US" smtClean="0"/>
              <a:t>10/22/24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46674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48704A-95B2-4EC6-AB97-449348F56CA3}" type="datetimeFigureOut">
              <a:rPr lang="en-US" smtClean="0"/>
              <a:t>10/22/24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63416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263692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684437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48704A-95B2-4EC6-AB97-449348F56CA3}" type="datetimeFigureOut">
              <a:rPr lang="en-US" smtClean="0"/>
              <a:t>10/22/24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17746A-4F4E-4097-8693-322D552D3AEE}" type="slidenum">
              <a:rPr lang="en-US" smtClean="0"/>
              <a:t>‹#›</a:t>
            </a:fld>
            <a:endParaRPr lang="en-US"/>
          </a:p>
        </p:txBody>
      </p:sp>
    </p:spTree>
    <p:extLst>
      <p:ext uri="{BB962C8B-B14F-4D97-AF65-F5344CB8AC3E}">
        <p14:creationId xmlns:p14="http://schemas.microsoft.com/office/powerpoint/2010/main" val="2031276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jian.tang@hec.c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tiff"/><Relationship Id="rId4" Type="http://schemas.openxmlformats.org/officeDocument/2006/relationships/image" Target="../media/image1.tiff"/></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jpeg"/><Relationship Id="rId1" Type="http://schemas.openxmlformats.org/officeDocument/2006/relationships/slideLayout" Target="../slideLayouts/slideLayout2.xml"/><Relationship Id="rId4" Type="http://schemas.openxmlformats.org/officeDocument/2006/relationships/hyperlink" Target="https://www.meta.ai/?utm_source=llama_meta_site&amp;utm_medium=web&amp;utm_content=Llama_nav&amp;utm_campaign=July_moment"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s://colab.research.google.com/drive/1wbPpB3fY9YRzebrZq6WkP5HxMuHMQR72?usp=sharing"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9D9AC-0A48-5C41-84B3-605D2ED017A0}"/>
              </a:ext>
            </a:extLst>
          </p:cNvPr>
          <p:cNvSpPr>
            <a:spLocks noGrp="1"/>
          </p:cNvSpPr>
          <p:nvPr>
            <p:ph type="ctrTitle"/>
          </p:nvPr>
        </p:nvSpPr>
        <p:spPr>
          <a:xfrm>
            <a:off x="457153" y="1242856"/>
            <a:ext cx="11039911" cy="1270102"/>
          </a:xfrm>
        </p:spPr>
        <p:txBody>
          <a:bodyPr>
            <a:normAutofit/>
          </a:bodyPr>
          <a:lstStyle/>
          <a:p>
            <a:r>
              <a:rPr lang="en-US" altLang="zh-CN" b="1" dirty="0">
                <a:solidFill>
                  <a:srgbClr val="C00000"/>
                </a:solidFill>
                <a:latin typeface="Times New Roman" panose="02020603050405020304" pitchFamily="18" charset="0"/>
                <a:cs typeface="Times New Roman" panose="02020603050405020304" pitchFamily="18" charset="0"/>
              </a:rPr>
              <a:t>Large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Language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Models</a:t>
            </a:r>
            <a:endParaRPr lang="en-US" b="1" dirty="0">
              <a:solidFill>
                <a:srgbClr val="C0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317F857-EA1C-A54A-AEA4-25926C5432DA}"/>
              </a:ext>
            </a:extLst>
          </p:cNvPr>
          <p:cNvSpPr>
            <a:spLocks noGrp="1"/>
          </p:cNvSpPr>
          <p:nvPr>
            <p:ph type="subTitle" idx="1"/>
          </p:nvPr>
        </p:nvSpPr>
        <p:spPr>
          <a:xfrm>
            <a:off x="1469424" y="2626091"/>
            <a:ext cx="9144000" cy="1655762"/>
          </a:xfrm>
        </p:spPr>
        <p:txBody>
          <a:bodyPr>
            <a:normAutofit lnSpcReduction="10000"/>
          </a:bodyPr>
          <a:lstStyle/>
          <a:p>
            <a:r>
              <a:rPr lang="en-US" altLang="zh-Hans" b="1" dirty="0">
                <a:latin typeface="Times New Roman" panose="02020603050405020304" pitchFamily="18" charset="0"/>
                <a:cs typeface="Times New Roman" panose="02020603050405020304" pitchFamily="18" charset="0"/>
              </a:rPr>
              <a:t>Jian Tang </a:t>
            </a:r>
          </a:p>
          <a:p>
            <a:r>
              <a:rPr lang="en-US" altLang="zh-Hans" dirty="0">
                <a:latin typeface="Times New Roman" panose="02020603050405020304" pitchFamily="18" charset="0"/>
                <a:cs typeface="Times New Roman" panose="02020603050405020304" pitchFamily="18" charset="0"/>
              </a:rPr>
              <a:t>HEC Montreal</a:t>
            </a:r>
          </a:p>
          <a:p>
            <a:r>
              <a:rPr lang="en-US" altLang="zh-Hans" dirty="0">
                <a:latin typeface="Times New Roman" panose="02020603050405020304" pitchFamily="18" charset="0"/>
                <a:cs typeface="Times New Roman" panose="02020603050405020304" pitchFamily="18" charset="0"/>
              </a:rPr>
              <a:t>Mila-Quebec AI Institute</a:t>
            </a:r>
          </a:p>
          <a:p>
            <a:r>
              <a:rPr lang="en-US" altLang="zh-Hans" dirty="0">
                <a:latin typeface="Times New Roman" panose="02020603050405020304" pitchFamily="18" charset="0"/>
                <a:cs typeface="Times New Roman" panose="02020603050405020304" pitchFamily="18" charset="0"/>
              </a:rPr>
              <a:t>Email: </a:t>
            </a:r>
            <a:r>
              <a:rPr lang="en-US" altLang="zh-Hans" dirty="0">
                <a:latin typeface="Times New Roman" panose="02020603050405020304" pitchFamily="18" charset="0"/>
                <a:cs typeface="Times New Roman" panose="02020603050405020304" pitchFamily="18" charset="0"/>
                <a:hlinkClick r:id="rId3"/>
              </a:rPr>
              <a:t>jian.tang@hec.ca</a:t>
            </a:r>
            <a:endParaRPr lang="en-US" altLang="zh-Han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59B210F-6542-8D41-A398-93783A5C51E4}"/>
              </a:ext>
            </a:extLst>
          </p:cNvPr>
          <p:cNvPicPr>
            <a:picLocks noChangeAspect="1"/>
          </p:cNvPicPr>
          <p:nvPr/>
        </p:nvPicPr>
        <p:blipFill rotWithShape="1">
          <a:blip r:embed="rId4"/>
          <a:srcRect t="35666"/>
          <a:stretch/>
        </p:blipFill>
        <p:spPr>
          <a:xfrm>
            <a:off x="3016940" y="4480748"/>
            <a:ext cx="1855659" cy="1193807"/>
          </a:xfrm>
          <a:prstGeom prst="rect">
            <a:avLst/>
          </a:prstGeom>
        </p:spPr>
      </p:pic>
      <p:pic>
        <p:nvPicPr>
          <p:cNvPr id="6" name="Picture 5">
            <a:extLst>
              <a:ext uri="{FF2B5EF4-FFF2-40B4-BE49-F238E27FC236}">
                <a16:creationId xmlns:a16="http://schemas.microsoft.com/office/drawing/2014/main" id="{DA470A74-47AA-064D-9980-4EB15AE5040E}"/>
              </a:ext>
            </a:extLst>
          </p:cNvPr>
          <p:cNvPicPr>
            <a:picLocks noChangeAspect="1"/>
          </p:cNvPicPr>
          <p:nvPr/>
        </p:nvPicPr>
        <p:blipFill>
          <a:blip r:embed="rId5"/>
          <a:stretch>
            <a:fillRect/>
          </a:stretch>
        </p:blipFill>
        <p:spPr>
          <a:xfrm>
            <a:off x="6401453" y="4208366"/>
            <a:ext cx="3421336" cy="1717107"/>
          </a:xfrm>
          <a:prstGeom prst="rect">
            <a:avLst/>
          </a:prstGeom>
        </p:spPr>
      </p:pic>
    </p:spTree>
    <p:extLst>
      <p:ext uri="{BB962C8B-B14F-4D97-AF65-F5344CB8AC3E}">
        <p14:creationId xmlns:p14="http://schemas.microsoft.com/office/powerpoint/2010/main" val="4246571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375EA-41E9-0D43-BE29-6E4453490250}"/>
              </a:ext>
            </a:extLst>
          </p:cNvPr>
          <p:cNvSpPr>
            <a:spLocks noGrp="1"/>
          </p:cNvSpPr>
          <p:nvPr>
            <p:ph type="title"/>
          </p:nvPr>
        </p:nvSpPr>
        <p:spPr/>
        <p:txBody>
          <a:bodyPr/>
          <a:lstStyle/>
          <a:p>
            <a:r>
              <a:rPr lang="en-US" altLang="zh-CN" dirty="0"/>
              <a:t>Model</a:t>
            </a:r>
            <a:r>
              <a:rPr lang="zh-CN" altLang="en-US" dirty="0"/>
              <a:t> </a:t>
            </a:r>
            <a:r>
              <a:rPr lang="en-US" altLang="zh-CN" dirty="0"/>
              <a:t>Architecture</a:t>
            </a:r>
            <a:endParaRPr lang="en-US" dirty="0"/>
          </a:p>
        </p:txBody>
      </p:sp>
      <p:sp>
        <p:nvSpPr>
          <p:cNvPr id="3" name="Content Placeholder 2">
            <a:extLst>
              <a:ext uri="{FF2B5EF4-FFF2-40B4-BE49-F238E27FC236}">
                <a16:creationId xmlns:a16="http://schemas.microsoft.com/office/drawing/2014/main" id="{201E91D9-3B0E-6A48-B1FD-A10D148D1E4B}"/>
              </a:ext>
            </a:extLst>
          </p:cNvPr>
          <p:cNvSpPr>
            <a:spLocks noGrp="1"/>
          </p:cNvSpPr>
          <p:nvPr>
            <p:ph idx="1"/>
          </p:nvPr>
        </p:nvSpPr>
        <p:spPr/>
        <p:txBody>
          <a:bodyPr/>
          <a:lstStyle/>
          <a:p>
            <a:r>
              <a:rPr lang="en-US" altLang="zh-CN" dirty="0" err="1"/>
              <a:t>Input/Output</a:t>
            </a:r>
            <a:r>
              <a:rPr lang="zh-CN" altLang="en-US" dirty="0"/>
              <a:t> </a:t>
            </a:r>
            <a:r>
              <a:rPr lang="en-US" altLang="zh-CN" dirty="0"/>
              <a:t>Representations</a:t>
            </a:r>
            <a:endParaRPr lang="en-CA" dirty="0"/>
          </a:p>
          <a:p>
            <a:endParaRPr lang="en-US" dirty="0"/>
          </a:p>
        </p:txBody>
      </p:sp>
      <p:pic>
        <p:nvPicPr>
          <p:cNvPr id="4" name="Picture 3">
            <a:extLst>
              <a:ext uri="{FF2B5EF4-FFF2-40B4-BE49-F238E27FC236}">
                <a16:creationId xmlns:a16="http://schemas.microsoft.com/office/drawing/2014/main" id="{BCE5596A-2972-814D-8BD0-303CF38A0580}"/>
              </a:ext>
            </a:extLst>
          </p:cNvPr>
          <p:cNvPicPr>
            <a:picLocks noChangeAspect="1"/>
          </p:cNvPicPr>
          <p:nvPr/>
        </p:nvPicPr>
        <p:blipFill>
          <a:blip r:embed="rId2"/>
          <a:stretch>
            <a:fillRect/>
          </a:stretch>
        </p:blipFill>
        <p:spPr>
          <a:xfrm>
            <a:off x="141827" y="2455146"/>
            <a:ext cx="7443537" cy="3087776"/>
          </a:xfrm>
          <a:prstGeom prst="rect">
            <a:avLst/>
          </a:prstGeom>
        </p:spPr>
      </p:pic>
      <p:sp>
        <p:nvSpPr>
          <p:cNvPr id="5" name="TextBox 4">
            <a:extLst>
              <a:ext uri="{FF2B5EF4-FFF2-40B4-BE49-F238E27FC236}">
                <a16:creationId xmlns:a16="http://schemas.microsoft.com/office/drawing/2014/main" id="{ED32969D-6E9C-1145-9288-FD224DE9783C}"/>
              </a:ext>
            </a:extLst>
          </p:cNvPr>
          <p:cNvSpPr txBox="1"/>
          <p:nvPr/>
        </p:nvSpPr>
        <p:spPr>
          <a:xfrm>
            <a:off x="7502236" y="2350526"/>
            <a:ext cx="4464809" cy="286232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Both</a:t>
            </a:r>
            <a:r>
              <a:rPr lang="zh-CN" altLang="en-US" dirty="0"/>
              <a:t> </a:t>
            </a:r>
            <a:r>
              <a:rPr lang="en-US" altLang="zh-CN" dirty="0"/>
              <a:t>a</a:t>
            </a:r>
            <a:r>
              <a:rPr lang="zh-CN" altLang="en-US" dirty="0"/>
              <a:t> </a:t>
            </a:r>
            <a:r>
              <a:rPr lang="en-US" altLang="zh-CN" dirty="0"/>
              <a:t>single</a:t>
            </a:r>
            <a:r>
              <a:rPr lang="zh-CN" altLang="en-US" dirty="0"/>
              <a:t> </a:t>
            </a:r>
            <a:r>
              <a:rPr lang="en-US" altLang="zh-CN" dirty="0"/>
              <a:t>sentence</a:t>
            </a:r>
            <a:r>
              <a:rPr lang="zh-CN" altLang="en-US" dirty="0"/>
              <a:t> </a:t>
            </a:r>
            <a:r>
              <a:rPr lang="en-US" altLang="zh-CN" dirty="0"/>
              <a:t>and</a:t>
            </a:r>
            <a:r>
              <a:rPr lang="zh-CN" altLang="en-US" dirty="0"/>
              <a:t> </a:t>
            </a:r>
            <a:r>
              <a:rPr lang="en-US" altLang="zh-CN" dirty="0"/>
              <a:t>a</a:t>
            </a:r>
            <a:r>
              <a:rPr lang="zh-CN" altLang="en-US" dirty="0"/>
              <a:t> </a:t>
            </a:r>
            <a:r>
              <a:rPr lang="en-US" altLang="zh-CN" dirty="0"/>
              <a:t>pair</a:t>
            </a:r>
            <a:r>
              <a:rPr lang="zh-CN" altLang="en-US" dirty="0"/>
              <a:t> </a:t>
            </a:r>
            <a:r>
              <a:rPr lang="en-US" altLang="zh-CN" dirty="0"/>
              <a:t>of</a:t>
            </a:r>
            <a:r>
              <a:rPr lang="zh-CN" altLang="en-US" dirty="0"/>
              <a:t> </a:t>
            </a:r>
            <a:r>
              <a:rPr lang="en-US" altLang="zh-CN" dirty="0"/>
              <a:t>sentences</a:t>
            </a:r>
            <a:r>
              <a:rPr lang="zh-CN" altLang="en-US" dirty="0"/>
              <a:t> </a:t>
            </a:r>
            <a:r>
              <a:rPr lang="en-US" altLang="zh-CN" dirty="0"/>
              <a:t>are</a:t>
            </a:r>
            <a:r>
              <a:rPr lang="zh-CN" altLang="en-US" dirty="0"/>
              <a:t> </a:t>
            </a:r>
            <a:r>
              <a:rPr lang="en-US" altLang="zh-CN" dirty="0"/>
              <a:t>represented</a:t>
            </a:r>
            <a:r>
              <a:rPr lang="zh-CN" altLang="en-US" dirty="0"/>
              <a:t> </a:t>
            </a:r>
            <a:r>
              <a:rPr lang="en-US" altLang="zh-CN" dirty="0"/>
              <a:t>in</a:t>
            </a:r>
            <a:r>
              <a:rPr lang="zh-CN" altLang="en-US" dirty="0"/>
              <a:t> </a:t>
            </a:r>
            <a:r>
              <a:rPr lang="en-US" altLang="zh-CN" dirty="0"/>
              <a:t>one</a:t>
            </a:r>
            <a:r>
              <a:rPr lang="zh-CN" altLang="en-US" dirty="0"/>
              <a:t> </a:t>
            </a:r>
            <a:r>
              <a:rPr lang="en-US" altLang="zh-CN" dirty="0"/>
              <a:t>token</a:t>
            </a:r>
            <a:r>
              <a:rPr lang="zh-CN" altLang="en-US" dirty="0"/>
              <a:t> </a:t>
            </a:r>
            <a:r>
              <a:rPr lang="en-US" altLang="zh-CN" dirty="0"/>
              <a:t>sequence</a:t>
            </a:r>
          </a:p>
          <a:p>
            <a:pPr marL="742950" lvl="1" indent="-285750">
              <a:buFont typeface="Arial" panose="020B0604020202020204" pitchFamily="34" charset="0"/>
              <a:buChar char="•"/>
            </a:pPr>
            <a:r>
              <a:rPr lang="en-US" altLang="zh-CN" dirty="0"/>
              <a:t>Start</a:t>
            </a:r>
            <a:r>
              <a:rPr lang="zh-CN" altLang="en-US" dirty="0"/>
              <a:t> </a:t>
            </a:r>
            <a:r>
              <a:rPr lang="en-US" altLang="zh-CN" dirty="0"/>
              <a:t>with</a:t>
            </a:r>
            <a:r>
              <a:rPr lang="zh-CN" altLang="en-US" dirty="0"/>
              <a:t> </a:t>
            </a:r>
            <a:r>
              <a:rPr lang="en-US" altLang="zh-CN" dirty="0"/>
              <a:t>a</a:t>
            </a:r>
            <a:r>
              <a:rPr lang="zh-CN" altLang="en-US" dirty="0"/>
              <a:t> </a:t>
            </a:r>
            <a:r>
              <a:rPr lang="en-US" altLang="zh-CN" dirty="0"/>
              <a:t>special</a:t>
            </a:r>
            <a:r>
              <a:rPr lang="zh-CN" altLang="en-US" dirty="0"/>
              <a:t> </a:t>
            </a:r>
            <a:r>
              <a:rPr lang="en-US" altLang="zh-CN" dirty="0"/>
              <a:t>token</a:t>
            </a:r>
            <a:r>
              <a:rPr lang="zh-CN" altLang="en-US" dirty="0"/>
              <a:t> </a:t>
            </a:r>
            <a:r>
              <a:rPr lang="en-US" altLang="zh-CN" dirty="0">
                <a:solidFill>
                  <a:srgbClr val="0432FF"/>
                </a:solidFill>
              </a:rPr>
              <a:t>[CLS]</a:t>
            </a:r>
          </a:p>
          <a:p>
            <a:pPr marL="742950" lvl="1" indent="-285750">
              <a:buFont typeface="Arial" panose="020B0604020202020204" pitchFamily="34" charset="0"/>
              <a:buChar char="•"/>
            </a:pPr>
            <a:r>
              <a:rPr lang="en-US" altLang="zh-CN" dirty="0"/>
              <a:t>Separate</a:t>
            </a:r>
            <a:r>
              <a:rPr lang="zh-CN" altLang="en-US" dirty="0"/>
              <a:t> </a:t>
            </a:r>
            <a:r>
              <a:rPr lang="en-US" altLang="zh-CN" dirty="0"/>
              <a:t>sentences</a:t>
            </a:r>
            <a:r>
              <a:rPr lang="zh-CN" altLang="en-US" dirty="0"/>
              <a:t> </a:t>
            </a:r>
            <a:r>
              <a:rPr lang="en-US" altLang="zh-CN" dirty="0"/>
              <a:t>with</a:t>
            </a:r>
            <a:r>
              <a:rPr lang="zh-CN" altLang="en-US" dirty="0"/>
              <a:t> </a:t>
            </a:r>
            <a:r>
              <a:rPr lang="en-US" altLang="zh-CN" dirty="0"/>
              <a:t>a</a:t>
            </a:r>
            <a:r>
              <a:rPr lang="zh-CN" altLang="en-US" dirty="0"/>
              <a:t> </a:t>
            </a:r>
            <a:r>
              <a:rPr lang="en-US" altLang="zh-CN" dirty="0"/>
              <a:t>special</a:t>
            </a:r>
            <a:r>
              <a:rPr lang="zh-CN" altLang="en-US" dirty="0"/>
              <a:t> </a:t>
            </a:r>
            <a:r>
              <a:rPr lang="en-US" altLang="zh-CN" dirty="0"/>
              <a:t>token</a:t>
            </a:r>
            <a:r>
              <a:rPr lang="zh-CN" altLang="en-US" dirty="0"/>
              <a:t> </a:t>
            </a:r>
            <a:r>
              <a:rPr lang="en-US" altLang="zh-CN" dirty="0">
                <a:solidFill>
                  <a:srgbClr val="0432FF"/>
                </a:solidFill>
              </a:rPr>
              <a:t>[SEP]</a:t>
            </a:r>
          </a:p>
          <a:p>
            <a:pPr marL="742950" lvl="1" indent="-285750">
              <a:buFont typeface="Arial" panose="020B0604020202020204" pitchFamily="34" charset="0"/>
              <a:buChar char="•"/>
            </a:pPr>
            <a:r>
              <a:rPr lang="en-US" altLang="zh-CN" dirty="0"/>
              <a:t>Add</a:t>
            </a:r>
            <a:r>
              <a:rPr lang="zh-CN" altLang="en-US" dirty="0"/>
              <a:t> </a:t>
            </a:r>
            <a:r>
              <a:rPr lang="en-US" altLang="zh-CN" dirty="0"/>
              <a:t>a</a:t>
            </a:r>
            <a:r>
              <a:rPr lang="zh-CN" altLang="en-US" dirty="0"/>
              <a:t> </a:t>
            </a:r>
            <a:r>
              <a:rPr lang="en-US" altLang="zh-CN" dirty="0"/>
              <a:t>learned</a:t>
            </a:r>
            <a:r>
              <a:rPr lang="zh-CN" altLang="en-US" dirty="0"/>
              <a:t> </a:t>
            </a:r>
            <a:r>
              <a:rPr lang="en-US" altLang="zh-CN" dirty="0"/>
              <a:t>embeddings</a:t>
            </a:r>
            <a:r>
              <a:rPr lang="zh-CN" altLang="en-US" dirty="0"/>
              <a:t> </a:t>
            </a:r>
            <a:r>
              <a:rPr lang="en-US" altLang="zh-CN" dirty="0"/>
              <a:t>to</a:t>
            </a:r>
            <a:r>
              <a:rPr lang="zh-CN" altLang="en-US" dirty="0"/>
              <a:t> </a:t>
            </a:r>
            <a:r>
              <a:rPr lang="en-US" altLang="zh-CN" dirty="0"/>
              <a:t>every</a:t>
            </a:r>
            <a:r>
              <a:rPr lang="zh-CN" altLang="en-US" dirty="0"/>
              <a:t> </a:t>
            </a:r>
            <a:r>
              <a:rPr lang="en-US" altLang="zh-CN" dirty="0"/>
              <a:t>token</a:t>
            </a:r>
            <a:r>
              <a:rPr lang="zh-CN" altLang="en-US" dirty="0"/>
              <a:t> </a:t>
            </a:r>
            <a:r>
              <a:rPr lang="en-US" altLang="zh-CN" dirty="0"/>
              <a:t>indicating</a:t>
            </a:r>
            <a:r>
              <a:rPr lang="zh-CN" altLang="en-US" dirty="0"/>
              <a:t> </a:t>
            </a:r>
            <a:r>
              <a:rPr lang="en-US" altLang="zh-CN" dirty="0"/>
              <a:t>whether</a:t>
            </a:r>
            <a:r>
              <a:rPr lang="zh-CN" altLang="en-US" dirty="0"/>
              <a:t> </a:t>
            </a:r>
            <a:r>
              <a:rPr lang="en-US" altLang="zh-CN" dirty="0"/>
              <a:t>it</a:t>
            </a:r>
            <a:r>
              <a:rPr lang="zh-CN" altLang="en-US" dirty="0"/>
              <a:t> </a:t>
            </a:r>
            <a:r>
              <a:rPr lang="en-US" altLang="zh-CN" dirty="0"/>
              <a:t>belongs</a:t>
            </a:r>
            <a:r>
              <a:rPr lang="zh-CN" altLang="en-US" dirty="0"/>
              <a:t> </a:t>
            </a:r>
            <a:r>
              <a:rPr lang="en-US" altLang="zh-CN" dirty="0"/>
              <a:t>to</a:t>
            </a:r>
            <a:r>
              <a:rPr lang="zh-CN" altLang="en-US" dirty="0"/>
              <a:t> </a:t>
            </a:r>
            <a:r>
              <a:rPr lang="en-US" altLang="zh-CN" dirty="0"/>
              <a:t>sentence</a:t>
            </a:r>
            <a:r>
              <a:rPr lang="zh-CN" altLang="en-US" dirty="0"/>
              <a:t> </a:t>
            </a:r>
            <a:r>
              <a:rPr lang="en-US" altLang="zh-CN" dirty="0"/>
              <a:t>A</a:t>
            </a:r>
            <a:r>
              <a:rPr lang="zh-CN" altLang="en-US" dirty="0"/>
              <a:t> </a:t>
            </a:r>
            <a:r>
              <a:rPr lang="en-US" altLang="zh-CN" dirty="0"/>
              <a:t>or</a:t>
            </a:r>
            <a:r>
              <a:rPr lang="zh-CN" altLang="en-US" dirty="0"/>
              <a:t> </a:t>
            </a:r>
            <a:r>
              <a:rPr lang="en-US" altLang="zh-CN" dirty="0"/>
              <a:t>sentence</a:t>
            </a:r>
            <a:r>
              <a:rPr lang="zh-CN" altLang="en-US" dirty="0"/>
              <a:t> </a:t>
            </a:r>
            <a:r>
              <a:rPr lang="en-US" altLang="zh-CN" dirty="0"/>
              <a:t>B</a:t>
            </a:r>
            <a:endParaRPr lang="en-US" dirty="0"/>
          </a:p>
          <a:p>
            <a:pPr marL="285750" indent="-285750">
              <a:buFont typeface="Arial" panose="020B0604020202020204" pitchFamily="34" charset="0"/>
              <a:buChar char="•"/>
            </a:pPr>
            <a:endParaRPr lang="en-US" dirty="0"/>
          </a:p>
        </p:txBody>
      </p:sp>
      <p:sp>
        <p:nvSpPr>
          <p:cNvPr id="6" name="Rounded Rectangular Callout 5">
            <a:extLst>
              <a:ext uri="{FF2B5EF4-FFF2-40B4-BE49-F238E27FC236}">
                <a16:creationId xmlns:a16="http://schemas.microsoft.com/office/drawing/2014/main" id="{88E6488D-75E2-3A41-A638-3C1623D6A8E1}"/>
              </a:ext>
            </a:extLst>
          </p:cNvPr>
          <p:cNvSpPr/>
          <p:nvPr/>
        </p:nvSpPr>
        <p:spPr>
          <a:xfrm>
            <a:off x="0" y="2164311"/>
            <a:ext cx="1150448" cy="461665"/>
          </a:xfrm>
          <a:prstGeom prst="wedgeRoundRectCallout">
            <a:avLst>
              <a:gd name="adj1" fmla="val 5376"/>
              <a:gd name="adj2" fmla="val 13227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23A89944-D048-4D41-B127-C93DBC793E40}"/>
              </a:ext>
            </a:extLst>
          </p:cNvPr>
          <p:cNvSpPr txBox="1"/>
          <p:nvPr/>
        </p:nvSpPr>
        <p:spPr>
          <a:xfrm>
            <a:off x="-59379" y="2142023"/>
            <a:ext cx="1591294" cy="461665"/>
          </a:xfrm>
          <a:prstGeom prst="rect">
            <a:avLst/>
          </a:prstGeom>
          <a:noFill/>
        </p:spPr>
        <p:txBody>
          <a:bodyPr wrap="square" rtlCol="0">
            <a:spAutoFit/>
          </a:bodyPr>
          <a:lstStyle/>
          <a:p>
            <a:r>
              <a:rPr lang="en-US" altLang="zh-CN" sz="1200" dirty="0"/>
              <a:t>Representation</a:t>
            </a:r>
            <a:r>
              <a:rPr lang="zh-CN" altLang="en-US" sz="1200" dirty="0"/>
              <a:t> </a:t>
            </a:r>
            <a:r>
              <a:rPr lang="en-US" altLang="zh-CN" sz="1200" dirty="0"/>
              <a:t>of</a:t>
            </a:r>
            <a:r>
              <a:rPr lang="zh-CN" altLang="en-US" sz="1200" dirty="0"/>
              <a:t> </a:t>
            </a:r>
            <a:r>
              <a:rPr lang="en-US" altLang="zh-CN" sz="1200" dirty="0"/>
              <a:t>whole</a:t>
            </a:r>
            <a:r>
              <a:rPr lang="zh-CN" altLang="en-US" sz="1200" dirty="0"/>
              <a:t> </a:t>
            </a:r>
            <a:r>
              <a:rPr lang="en-US" altLang="zh-CN" sz="1200" dirty="0"/>
              <a:t>sentence</a:t>
            </a:r>
            <a:endParaRPr lang="en-US" sz="1200" dirty="0"/>
          </a:p>
        </p:txBody>
      </p:sp>
    </p:spTree>
    <p:extLst>
      <p:ext uri="{BB962C8B-B14F-4D97-AF65-F5344CB8AC3E}">
        <p14:creationId xmlns:p14="http://schemas.microsoft.com/office/powerpoint/2010/main" val="1768126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18D50-4862-474D-9F95-213C3BE33262}"/>
              </a:ext>
            </a:extLst>
          </p:cNvPr>
          <p:cNvSpPr>
            <a:spLocks noGrp="1"/>
          </p:cNvSpPr>
          <p:nvPr>
            <p:ph type="title"/>
          </p:nvPr>
        </p:nvSpPr>
        <p:spPr/>
        <p:txBody>
          <a:bodyPr/>
          <a:lstStyle/>
          <a:p>
            <a:r>
              <a:rPr lang="en-US" altLang="zh-CN" dirty="0"/>
              <a:t>Input</a:t>
            </a:r>
            <a:r>
              <a:rPr lang="zh-CN" altLang="en-US" dirty="0"/>
              <a:t> </a:t>
            </a:r>
            <a:r>
              <a:rPr lang="en-US" altLang="zh-CN" dirty="0"/>
              <a:t>Representation</a:t>
            </a:r>
            <a:endParaRPr lang="en-US" dirty="0"/>
          </a:p>
        </p:txBody>
      </p:sp>
      <p:sp>
        <p:nvSpPr>
          <p:cNvPr id="3" name="Content Placeholder 2">
            <a:extLst>
              <a:ext uri="{FF2B5EF4-FFF2-40B4-BE49-F238E27FC236}">
                <a16:creationId xmlns:a16="http://schemas.microsoft.com/office/drawing/2014/main" id="{FF111A80-2296-3D44-B8D5-9C5F50A3561D}"/>
              </a:ext>
            </a:extLst>
          </p:cNvPr>
          <p:cNvSpPr>
            <a:spLocks noGrp="1"/>
          </p:cNvSpPr>
          <p:nvPr>
            <p:ph idx="1"/>
          </p:nvPr>
        </p:nvSpPr>
        <p:spPr/>
        <p:txBody>
          <a:bodyPr/>
          <a:lstStyle/>
          <a:p>
            <a:r>
              <a:rPr lang="en-US" altLang="zh-CN" dirty="0"/>
              <a:t>Each</a:t>
            </a:r>
            <a:r>
              <a:rPr lang="zh-CN" altLang="en-US" dirty="0"/>
              <a:t> </a:t>
            </a:r>
            <a:r>
              <a:rPr lang="en-US" altLang="zh-CN" dirty="0"/>
              <a:t>token</a:t>
            </a:r>
            <a:r>
              <a:rPr lang="zh-CN" altLang="en-US" dirty="0"/>
              <a:t> </a:t>
            </a:r>
            <a:r>
              <a:rPr lang="en-US" altLang="zh-CN" dirty="0"/>
              <a:t>embedding</a:t>
            </a:r>
            <a:r>
              <a:rPr lang="zh-CN" altLang="en-US" dirty="0"/>
              <a:t> </a:t>
            </a:r>
            <a:r>
              <a:rPr lang="en-US" altLang="zh-CN" dirty="0"/>
              <a:t>is</a:t>
            </a:r>
            <a:r>
              <a:rPr lang="zh-CN" altLang="en-US" dirty="0"/>
              <a:t> </a:t>
            </a:r>
            <a:r>
              <a:rPr lang="en-US" altLang="zh-CN" dirty="0"/>
              <a:t>the</a:t>
            </a:r>
            <a:r>
              <a:rPr lang="zh-CN" altLang="en-US" dirty="0"/>
              <a:t> </a:t>
            </a:r>
            <a:r>
              <a:rPr lang="en-US" altLang="zh-CN" dirty="0"/>
              <a:t>summation</a:t>
            </a:r>
            <a:r>
              <a:rPr lang="zh-CN" altLang="en-US" dirty="0"/>
              <a:t> </a:t>
            </a:r>
            <a:r>
              <a:rPr lang="en-US" altLang="zh-CN" dirty="0"/>
              <a:t>of</a:t>
            </a:r>
            <a:r>
              <a:rPr lang="zh-CN" altLang="en-US" dirty="0"/>
              <a:t> </a:t>
            </a:r>
            <a:r>
              <a:rPr lang="en-US" altLang="zh-CN" b="1" dirty="0"/>
              <a:t>token</a:t>
            </a:r>
            <a:r>
              <a:rPr lang="zh-CN" altLang="en-US" b="1" dirty="0"/>
              <a:t> </a:t>
            </a:r>
            <a:r>
              <a:rPr lang="en-US" altLang="zh-CN" b="1" dirty="0"/>
              <a:t>embedding</a:t>
            </a:r>
            <a:r>
              <a:rPr lang="en-US" altLang="zh-CN" dirty="0"/>
              <a:t>,</a:t>
            </a:r>
            <a:r>
              <a:rPr lang="zh-CN" altLang="en-US" dirty="0"/>
              <a:t> </a:t>
            </a:r>
            <a:r>
              <a:rPr lang="en-US" altLang="zh-CN" b="1" dirty="0"/>
              <a:t>segment</a:t>
            </a:r>
            <a:r>
              <a:rPr lang="zh-CN" altLang="en-US" b="1" dirty="0"/>
              <a:t> </a:t>
            </a:r>
            <a:r>
              <a:rPr lang="en-US" altLang="zh-CN" b="1" dirty="0"/>
              <a:t>embedding</a:t>
            </a:r>
            <a:r>
              <a:rPr lang="en-US" altLang="zh-CN" dirty="0"/>
              <a:t>,</a:t>
            </a:r>
            <a:r>
              <a:rPr lang="zh-CN" altLang="en-US" dirty="0"/>
              <a:t> </a:t>
            </a:r>
            <a:r>
              <a:rPr lang="en-US" altLang="zh-CN" dirty="0"/>
              <a:t>and</a:t>
            </a:r>
            <a:r>
              <a:rPr lang="zh-CN" altLang="en-US" dirty="0"/>
              <a:t> </a:t>
            </a:r>
            <a:r>
              <a:rPr lang="en-US" altLang="zh-CN" b="1" dirty="0"/>
              <a:t>position</a:t>
            </a:r>
            <a:r>
              <a:rPr lang="zh-CN" altLang="en-US" b="1" dirty="0"/>
              <a:t> </a:t>
            </a:r>
            <a:r>
              <a:rPr lang="en-US" altLang="zh-CN" b="1" dirty="0"/>
              <a:t>embeddings.</a:t>
            </a:r>
            <a:r>
              <a:rPr lang="zh-CN" altLang="en-US" b="1" dirty="0"/>
              <a:t> </a:t>
            </a:r>
            <a:endParaRPr lang="en-US" altLang="zh-CN" b="1" dirty="0"/>
          </a:p>
          <a:p>
            <a:endParaRPr lang="en-US" dirty="0"/>
          </a:p>
        </p:txBody>
      </p:sp>
      <p:pic>
        <p:nvPicPr>
          <p:cNvPr id="4" name="Picture 3">
            <a:extLst>
              <a:ext uri="{FF2B5EF4-FFF2-40B4-BE49-F238E27FC236}">
                <a16:creationId xmlns:a16="http://schemas.microsoft.com/office/drawing/2014/main" id="{53C22B26-A4EB-604D-B3CF-E189BE00B952}"/>
              </a:ext>
            </a:extLst>
          </p:cNvPr>
          <p:cNvPicPr>
            <a:picLocks noChangeAspect="1"/>
          </p:cNvPicPr>
          <p:nvPr/>
        </p:nvPicPr>
        <p:blipFill>
          <a:blip r:embed="rId2"/>
          <a:stretch>
            <a:fillRect/>
          </a:stretch>
        </p:blipFill>
        <p:spPr>
          <a:xfrm>
            <a:off x="1674769" y="2900630"/>
            <a:ext cx="7886635" cy="2484830"/>
          </a:xfrm>
          <a:prstGeom prst="rect">
            <a:avLst/>
          </a:prstGeom>
        </p:spPr>
      </p:pic>
    </p:spTree>
    <p:extLst>
      <p:ext uri="{BB962C8B-B14F-4D97-AF65-F5344CB8AC3E}">
        <p14:creationId xmlns:p14="http://schemas.microsoft.com/office/powerpoint/2010/main" val="1261489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DA418-E791-974B-AA82-7611B10682ED}"/>
              </a:ext>
            </a:extLst>
          </p:cNvPr>
          <p:cNvSpPr>
            <a:spLocks noGrp="1"/>
          </p:cNvSpPr>
          <p:nvPr>
            <p:ph type="title"/>
          </p:nvPr>
        </p:nvSpPr>
        <p:spPr/>
        <p:txBody>
          <a:bodyPr/>
          <a:lstStyle/>
          <a:p>
            <a:r>
              <a:rPr lang="en-US" altLang="zh-CN" dirty="0"/>
              <a:t>Pre-training</a:t>
            </a:r>
            <a:r>
              <a:rPr lang="zh-CN" altLang="en-US" dirty="0"/>
              <a:t> </a:t>
            </a:r>
            <a:r>
              <a:rPr lang="en-US" altLang="zh-CN" dirty="0"/>
              <a:t>BERT</a:t>
            </a:r>
            <a:endParaRPr lang="en-US" dirty="0"/>
          </a:p>
        </p:txBody>
      </p:sp>
      <p:sp>
        <p:nvSpPr>
          <p:cNvPr id="3" name="Content Placeholder 2">
            <a:extLst>
              <a:ext uri="{FF2B5EF4-FFF2-40B4-BE49-F238E27FC236}">
                <a16:creationId xmlns:a16="http://schemas.microsoft.com/office/drawing/2014/main" id="{822C0892-47F1-874C-840B-F1C387AA657F}"/>
              </a:ext>
            </a:extLst>
          </p:cNvPr>
          <p:cNvSpPr>
            <a:spLocks noGrp="1"/>
          </p:cNvSpPr>
          <p:nvPr>
            <p:ph idx="1"/>
          </p:nvPr>
        </p:nvSpPr>
        <p:spPr/>
        <p:txBody>
          <a:bodyPr>
            <a:normAutofit/>
          </a:bodyPr>
          <a:lstStyle/>
          <a:p>
            <a:r>
              <a:rPr lang="en-US" altLang="zh-CN" b="1" dirty="0">
                <a:solidFill>
                  <a:srgbClr val="0432FF"/>
                </a:solidFill>
              </a:rPr>
              <a:t>Task</a:t>
            </a:r>
            <a:r>
              <a:rPr lang="en-CA" altLang="zh-CN" b="1" dirty="0">
                <a:solidFill>
                  <a:srgbClr val="0432FF"/>
                </a:solidFill>
              </a:rPr>
              <a:t>	</a:t>
            </a:r>
            <a:r>
              <a:rPr lang="en-US" altLang="zh-CN" b="1" dirty="0">
                <a:solidFill>
                  <a:srgbClr val="0432FF"/>
                </a:solidFill>
              </a:rPr>
              <a:t>#1:</a:t>
            </a:r>
            <a:r>
              <a:rPr lang="zh-CN" altLang="en-US" b="1" dirty="0">
                <a:solidFill>
                  <a:srgbClr val="0432FF"/>
                </a:solidFill>
              </a:rPr>
              <a:t> </a:t>
            </a:r>
            <a:r>
              <a:rPr lang="en-US" altLang="zh-CN" b="1" dirty="0">
                <a:solidFill>
                  <a:srgbClr val="0432FF"/>
                </a:solidFill>
              </a:rPr>
              <a:t>Masked</a:t>
            </a:r>
            <a:r>
              <a:rPr lang="zh-CN" altLang="en-US" b="1" dirty="0">
                <a:solidFill>
                  <a:srgbClr val="0432FF"/>
                </a:solidFill>
              </a:rPr>
              <a:t> </a:t>
            </a:r>
            <a:r>
              <a:rPr lang="en-US" altLang="zh-CN" b="1" dirty="0">
                <a:solidFill>
                  <a:srgbClr val="0432FF"/>
                </a:solidFill>
              </a:rPr>
              <a:t>LM</a:t>
            </a:r>
          </a:p>
          <a:p>
            <a:r>
              <a:rPr lang="en-US" altLang="zh-CN" dirty="0"/>
              <a:t>Mask</a:t>
            </a:r>
            <a:r>
              <a:rPr lang="zh-CN" altLang="en-US" dirty="0"/>
              <a:t> </a:t>
            </a:r>
            <a:r>
              <a:rPr lang="en-US" altLang="zh-CN" dirty="0"/>
              <a:t>some</a:t>
            </a:r>
            <a:r>
              <a:rPr lang="zh-CN" altLang="en-US" dirty="0"/>
              <a:t> </a:t>
            </a:r>
            <a:r>
              <a:rPr lang="en-US" altLang="zh-CN" dirty="0"/>
              <a:t>percentages</a:t>
            </a:r>
            <a:r>
              <a:rPr lang="zh-CN" altLang="en-US" dirty="0"/>
              <a:t> </a:t>
            </a:r>
            <a:r>
              <a:rPr lang="en-US" altLang="zh-CN" dirty="0"/>
              <a:t>of</a:t>
            </a:r>
            <a:r>
              <a:rPr lang="zh-CN" altLang="en-US" dirty="0"/>
              <a:t> </a:t>
            </a:r>
            <a:r>
              <a:rPr lang="en-US" altLang="zh-CN" dirty="0"/>
              <a:t>the</a:t>
            </a:r>
            <a:r>
              <a:rPr lang="zh-CN" altLang="en-US" dirty="0"/>
              <a:t> </a:t>
            </a:r>
            <a:r>
              <a:rPr lang="en-US" altLang="zh-CN" dirty="0"/>
              <a:t>input</a:t>
            </a:r>
            <a:r>
              <a:rPr lang="zh-CN" altLang="en-US" dirty="0"/>
              <a:t> </a:t>
            </a:r>
            <a:r>
              <a:rPr lang="en-US" altLang="zh-CN" dirty="0"/>
              <a:t>tokens</a:t>
            </a:r>
            <a:r>
              <a:rPr lang="zh-CN" altLang="en-US" dirty="0"/>
              <a:t> </a:t>
            </a:r>
            <a:r>
              <a:rPr lang="en-US" altLang="zh-CN" dirty="0"/>
              <a:t>at</a:t>
            </a:r>
            <a:r>
              <a:rPr lang="zh-CN" altLang="en-US" dirty="0"/>
              <a:t> </a:t>
            </a:r>
            <a:r>
              <a:rPr lang="en-US" altLang="zh-CN" dirty="0"/>
              <a:t>random,</a:t>
            </a:r>
            <a:r>
              <a:rPr lang="zh-CN" altLang="en-US" dirty="0"/>
              <a:t> </a:t>
            </a:r>
            <a:r>
              <a:rPr lang="en-US" altLang="zh-CN" dirty="0"/>
              <a:t>and</a:t>
            </a:r>
            <a:r>
              <a:rPr lang="zh-CN" altLang="en-US" dirty="0"/>
              <a:t> </a:t>
            </a:r>
            <a:r>
              <a:rPr lang="en-US" altLang="zh-CN" dirty="0"/>
              <a:t>then</a:t>
            </a:r>
            <a:r>
              <a:rPr lang="zh-CN" altLang="en-US" dirty="0"/>
              <a:t> </a:t>
            </a:r>
            <a:r>
              <a:rPr lang="en-US" altLang="zh-CN" dirty="0"/>
              <a:t>predict</a:t>
            </a:r>
            <a:r>
              <a:rPr lang="zh-CN" altLang="en-US" dirty="0"/>
              <a:t> </a:t>
            </a:r>
            <a:r>
              <a:rPr lang="en-US" altLang="zh-CN" dirty="0"/>
              <a:t>those</a:t>
            </a:r>
            <a:r>
              <a:rPr lang="zh-CN" altLang="en-US" dirty="0"/>
              <a:t> </a:t>
            </a:r>
            <a:r>
              <a:rPr lang="en-US" altLang="zh-CN" dirty="0"/>
              <a:t>masked</a:t>
            </a:r>
            <a:r>
              <a:rPr lang="zh-CN" altLang="en-US" dirty="0"/>
              <a:t> </a:t>
            </a:r>
            <a:r>
              <a:rPr lang="en-US" altLang="zh-CN" dirty="0"/>
              <a:t>tokens.</a:t>
            </a:r>
          </a:p>
          <a:p>
            <a:pPr lvl="1"/>
            <a:r>
              <a:rPr lang="en-US" altLang="zh-CN" dirty="0"/>
              <a:t>15%</a:t>
            </a:r>
            <a:r>
              <a:rPr lang="zh-CN" altLang="en-US" dirty="0"/>
              <a:t> </a:t>
            </a:r>
            <a:r>
              <a:rPr lang="en-US" altLang="zh-CN" dirty="0"/>
              <a:t>of</a:t>
            </a:r>
            <a:r>
              <a:rPr lang="zh-CN" altLang="en-US" dirty="0"/>
              <a:t> </a:t>
            </a:r>
            <a:r>
              <a:rPr lang="en-US" altLang="zh-CN" dirty="0"/>
              <a:t>the</a:t>
            </a:r>
            <a:r>
              <a:rPr lang="zh-CN" altLang="en-US" dirty="0"/>
              <a:t> </a:t>
            </a:r>
            <a:r>
              <a:rPr lang="en-US" altLang="zh-CN" dirty="0"/>
              <a:t>tokens</a:t>
            </a:r>
            <a:r>
              <a:rPr lang="zh-CN" altLang="en-US" dirty="0"/>
              <a:t> </a:t>
            </a:r>
            <a:r>
              <a:rPr lang="en-US" altLang="zh-CN" dirty="0"/>
              <a:t>in</a:t>
            </a:r>
            <a:r>
              <a:rPr lang="zh-CN" altLang="en-US" dirty="0"/>
              <a:t> </a:t>
            </a:r>
            <a:r>
              <a:rPr lang="en-US" altLang="zh-CN" dirty="0"/>
              <a:t>each</a:t>
            </a:r>
            <a:r>
              <a:rPr lang="zh-CN" altLang="en-US" dirty="0"/>
              <a:t> </a:t>
            </a:r>
            <a:r>
              <a:rPr lang="en-US" altLang="zh-CN" dirty="0"/>
              <a:t>sequence</a:t>
            </a:r>
            <a:r>
              <a:rPr lang="zh-CN" altLang="en-US" dirty="0"/>
              <a:t> </a:t>
            </a:r>
            <a:r>
              <a:rPr lang="en-US" altLang="zh-CN" dirty="0"/>
              <a:t>are</a:t>
            </a:r>
            <a:r>
              <a:rPr lang="zh-CN" altLang="en-US" dirty="0"/>
              <a:t> </a:t>
            </a:r>
            <a:r>
              <a:rPr lang="en-US" altLang="zh-CN" dirty="0"/>
              <a:t>masked</a:t>
            </a:r>
            <a:r>
              <a:rPr lang="zh-CN" altLang="en-US" dirty="0"/>
              <a:t> </a:t>
            </a:r>
            <a:r>
              <a:rPr lang="en-US" altLang="zh-CN" dirty="0"/>
              <a:t>out</a:t>
            </a:r>
            <a:r>
              <a:rPr lang="zh-CN" altLang="en-US" dirty="0"/>
              <a:t> </a:t>
            </a:r>
            <a:r>
              <a:rPr lang="en-US" altLang="zh-CN" dirty="0"/>
              <a:t>at</a:t>
            </a:r>
            <a:r>
              <a:rPr lang="zh-CN" altLang="en-US" dirty="0"/>
              <a:t> </a:t>
            </a:r>
            <a:r>
              <a:rPr lang="en-US" altLang="zh-CN" dirty="0"/>
              <a:t>random</a:t>
            </a:r>
          </a:p>
          <a:p>
            <a:endParaRPr lang="en-US" altLang="zh-CN" dirty="0"/>
          </a:p>
          <a:p>
            <a:pPr lvl="1"/>
            <a:endParaRPr lang="en-US" dirty="0"/>
          </a:p>
        </p:txBody>
      </p:sp>
    </p:spTree>
    <p:extLst>
      <p:ext uri="{BB962C8B-B14F-4D97-AF65-F5344CB8AC3E}">
        <p14:creationId xmlns:p14="http://schemas.microsoft.com/office/powerpoint/2010/main" val="3510532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DA418-E791-974B-AA82-7611B10682ED}"/>
              </a:ext>
            </a:extLst>
          </p:cNvPr>
          <p:cNvSpPr>
            <a:spLocks noGrp="1"/>
          </p:cNvSpPr>
          <p:nvPr>
            <p:ph type="title"/>
          </p:nvPr>
        </p:nvSpPr>
        <p:spPr/>
        <p:txBody>
          <a:bodyPr/>
          <a:lstStyle/>
          <a:p>
            <a:r>
              <a:rPr lang="en-US" altLang="zh-CN" dirty="0"/>
              <a:t>Pre-training</a:t>
            </a:r>
            <a:r>
              <a:rPr lang="zh-CN" altLang="en-US" dirty="0"/>
              <a:t> </a:t>
            </a:r>
            <a:r>
              <a:rPr lang="en-US" altLang="zh-CN" dirty="0"/>
              <a:t>BERT</a:t>
            </a:r>
            <a:endParaRPr lang="en-US" dirty="0"/>
          </a:p>
        </p:txBody>
      </p:sp>
      <p:sp>
        <p:nvSpPr>
          <p:cNvPr id="3" name="Content Placeholder 2">
            <a:extLst>
              <a:ext uri="{FF2B5EF4-FFF2-40B4-BE49-F238E27FC236}">
                <a16:creationId xmlns:a16="http://schemas.microsoft.com/office/drawing/2014/main" id="{822C0892-47F1-874C-840B-F1C387AA657F}"/>
              </a:ext>
            </a:extLst>
          </p:cNvPr>
          <p:cNvSpPr>
            <a:spLocks noGrp="1"/>
          </p:cNvSpPr>
          <p:nvPr>
            <p:ph idx="1"/>
          </p:nvPr>
        </p:nvSpPr>
        <p:spPr/>
        <p:txBody>
          <a:bodyPr/>
          <a:lstStyle/>
          <a:p>
            <a:r>
              <a:rPr lang="en-US" altLang="zh-CN" b="1" dirty="0">
                <a:solidFill>
                  <a:srgbClr val="0432FF"/>
                </a:solidFill>
              </a:rPr>
              <a:t>Task</a:t>
            </a:r>
            <a:r>
              <a:rPr lang="en-CA" altLang="zh-CN" b="1" dirty="0">
                <a:solidFill>
                  <a:srgbClr val="0432FF"/>
                </a:solidFill>
              </a:rPr>
              <a:t>	</a:t>
            </a:r>
            <a:r>
              <a:rPr lang="en-US" altLang="zh-CN" b="1" dirty="0">
                <a:solidFill>
                  <a:srgbClr val="0432FF"/>
                </a:solidFill>
              </a:rPr>
              <a:t>#2:</a:t>
            </a:r>
            <a:r>
              <a:rPr lang="zh-CN" altLang="en-US" b="1" dirty="0">
                <a:solidFill>
                  <a:srgbClr val="0432FF"/>
                </a:solidFill>
              </a:rPr>
              <a:t> </a:t>
            </a:r>
            <a:r>
              <a:rPr lang="en-US" altLang="zh-CN" b="1" dirty="0">
                <a:solidFill>
                  <a:srgbClr val="0432FF"/>
                </a:solidFill>
              </a:rPr>
              <a:t>Next</a:t>
            </a:r>
            <a:r>
              <a:rPr lang="zh-CN" altLang="en-US" b="1" dirty="0">
                <a:solidFill>
                  <a:srgbClr val="0432FF"/>
                </a:solidFill>
              </a:rPr>
              <a:t> </a:t>
            </a:r>
            <a:r>
              <a:rPr lang="en-US" altLang="zh-CN" b="1" dirty="0">
                <a:solidFill>
                  <a:srgbClr val="0432FF"/>
                </a:solidFill>
              </a:rPr>
              <a:t>Sentence</a:t>
            </a:r>
            <a:r>
              <a:rPr lang="zh-CN" altLang="en-US" b="1" dirty="0">
                <a:solidFill>
                  <a:srgbClr val="0432FF"/>
                </a:solidFill>
              </a:rPr>
              <a:t> </a:t>
            </a:r>
            <a:r>
              <a:rPr lang="en-US" altLang="zh-CN" b="1" dirty="0">
                <a:solidFill>
                  <a:srgbClr val="0432FF"/>
                </a:solidFill>
              </a:rPr>
              <a:t>Prediction</a:t>
            </a:r>
            <a:r>
              <a:rPr lang="zh-CN" altLang="en-US" b="1" dirty="0">
                <a:solidFill>
                  <a:srgbClr val="0432FF"/>
                </a:solidFill>
              </a:rPr>
              <a:t> </a:t>
            </a:r>
            <a:r>
              <a:rPr lang="en-US" altLang="zh-CN" b="1" dirty="0">
                <a:solidFill>
                  <a:srgbClr val="0432FF"/>
                </a:solidFill>
              </a:rPr>
              <a:t>(NSP)</a:t>
            </a:r>
          </a:p>
          <a:p>
            <a:pPr lvl="1"/>
            <a:r>
              <a:rPr lang="en-US" altLang="zh-CN" dirty="0"/>
              <a:t>Important</a:t>
            </a:r>
            <a:r>
              <a:rPr lang="zh-CN" altLang="en-US" dirty="0"/>
              <a:t> </a:t>
            </a:r>
            <a:r>
              <a:rPr lang="en-US" altLang="zh-CN" dirty="0"/>
              <a:t>in</a:t>
            </a:r>
            <a:r>
              <a:rPr lang="zh-CN" altLang="en-US" dirty="0"/>
              <a:t> </a:t>
            </a:r>
            <a:r>
              <a:rPr lang="en-US" altLang="zh-CN" dirty="0"/>
              <a:t>many</a:t>
            </a:r>
            <a:r>
              <a:rPr lang="zh-CN" altLang="en-US" dirty="0"/>
              <a:t> </a:t>
            </a:r>
            <a:r>
              <a:rPr lang="en-US" altLang="zh-CN" dirty="0"/>
              <a:t>downstream</a:t>
            </a:r>
            <a:r>
              <a:rPr lang="zh-CN" altLang="en-US" dirty="0"/>
              <a:t> </a:t>
            </a:r>
            <a:r>
              <a:rPr lang="en-US" altLang="zh-CN" dirty="0"/>
              <a:t>tasks</a:t>
            </a:r>
            <a:r>
              <a:rPr lang="zh-CN" altLang="en-US" dirty="0"/>
              <a:t> </a:t>
            </a:r>
            <a:r>
              <a:rPr lang="en-US" altLang="zh-CN" dirty="0"/>
              <a:t>such</a:t>
            </a:r>
            <a:r>
              <a:rPr lang="zh-CN" altLang="en-US" dirty="0"/>
              <a:t> </a:t>
            </a:r>
            <a:r>
              <a:rPr lang="en-US" altLang="zh-CN" dirty="0"/>
              <a:t>as</a:t>
            </a:r>
            <a:r>
              <a:rPr lang="zh-CN" altLang="en-US" dirty="0"/>
              <a:t> </a:t>
            </a:r>
            <a:r>
              <a:rPr lang="en-US" altLang="zh-CN" dirty="0"/>
              <a:t>question</a:t>
            </a:r>
            <a:r>
              <a:rPr lang="zh-CN" altLang="en-US" dirty="0"/>
              <a:t> </a:t>
            </a:r>
            <a:r>
              <a:rPr lang="en-US" altLang="zh-CN" dirty="0"/>
              <a:t>answering</a:t>
            </a:r>
            <a:r>
              <a:rPr lang="zh-CN" altLang="en-US" dirty="0"/>
              <a:t> </a:t>
            </a:r>
            <a:r>
              <a:rPr lang="en-US" altLang="zh-CN" dirty="0"/>
              <a:t>(QA)</a:t>
            </a:r>
            <a:r>
              <a:rPr lang="zh-CN" altLang="en-US" dirty="0"/>
              <a:t> </a:t>
            </a:r>
            <a:r>
              <a:rPr lang="en-US" altLang="zh-CN" dirty="0"/>
              <a:t>and</a:t>
            </a:r>
            <a:r>
              <a:rPr lang="zh-CN" altLang="en-US" dirty="0"/>
              <a:t> </a:t>
            </a:r>
            <a:r>
              <a:rPr lang="en-US" altLang="zh-CN" dirty="0"/>
              <a:t>natural</a:t>
            </a:r>
            <a:r>
              <a:rPr lang="zh-CN" altLang="en-US" dirty="0"/>
              <a:t> </a:t>
            </a:r>
            <a:r>
              <a:rPr lang="en-US" altLang="zh-CN" dirty="0"/>
              <a:t>language</a:t>
            </a:r>
            <a:r>
              <a:rPr lang="zh-CN" altLang="en-US" dirty="0"/>
              <a:t> </a:t>
            </a:r>
            <a:r>
              <a:rPr lang="en-US" altLang="zh-CN" dirty="0"/>
              <a:t>inference</a:t>
            </a:r>
            <a:r>
              <a:rPr lang="zh-CN" altLang="en-US" dirty="0"/>
              <a:t> </a:t>
            </a:r>
            <a:r>
              <a:rPr lang="en-US" altLang="zh-CN" dirty="0"/>
              <a:t>(NLI)</a:t>
            </a:r>
          </a:p>
          <a:p>
            <a:r>
              <a:rPr lang="en-US" altLang="zh-CN" dirty="0"/>
              <a:t>50%</a:t>
            </a:r>
            <a:r>
              <a:rPr lang="zh-CN" altLang="en-US" dirty="0"/>
              <a:t> </a:t>
            </a:r>
            <a:r>
              <a:rPr lang="en-US" altLang="zh-CN" dirty="0"/>
              <a:t>sentence</a:t>
            </a:r>
            <a:r>
              <a:rPr lang="zh-CN" altLang="en-US" dirty="0"/>
              <a:t> </a:t>
            </a:r>
            <a:r>
              <a:rPr lang="en-US" altLang="zh-CN" dirty="0"/>
              <a:t>pairs</a:t>
            </a:r>
            <a:r>
              <a:rPr lang="zh-CN" altLang="en-US" dirty="0"/>
              <a:t> </a:t>
            </a:r>
            <a:r>
              <a:rPr lang="en-US" altLang="zh-CN" dirty="0"/>
              <a:t>(A,B)</a:t>
            </a:r>
            <a:r>
              <a:rPr lang="zh-CN" altLang="en-US" dirty="0"/>
              <a:t> </a:t>
            </a:r>
            <a:r>
              <a:rPr lang="en-US" altLang="zh-CN" dirty="0"/>
              <a:t>are</a:t>
            </a:r>
            <a:r>
              <a:rPr lang="zh-CN" altLang="en-US" dirty="0"/>
              <a:t> </a:t>
            </a:r>
            <a:r>
              <a:rPr lang="en-US" altLang="zh-CN" dirty="0"/>
              <a:t>positive</a:t>
            </a:r>
            <a:r>
              <a:rPr lang="zh-CN" altLang="en-US" dirty="0"/>
              <a:t> </a:t>
            </a:r>
            <a:endParaRPr lang="en-US" altLang="zh-CN" dirty="0"/>
          </a:p>
          <a:p>
            <a:pPr lvl="1"/>
            <a:r>
              <a:rPr lang="en-US" altLang="zh-CN" dirty="0"/>
              <a:t>Actually</a:t>
            </a:r>
            <a:r>
              <a:rPr lang="zh-CN" altLang="en-US" dirty="0"/>
              <a:t> </a:t>
            </a:r>
            <a:r>
              <a:rPr lang="en-US" altLang="zh-CN" dirty="0"/>
              <a:t>sentence</a:t>
            </a:r>
            <a:r>
              <a:rPr lang="zh-CN" altLang="en-US" dirty="0"/>
              <a:t> </a:t>
            </a:r>
            <a:r>
              <a:rPr lang="en-US" altLang="zh-CN" dirty="0"/>
              <a:t>B</a:t>
            </a:r>
            <a:r>
              <a:rPr lang="zh-CN" altLang="en-US" dirty="0"/>
              <a:t> </a:t>
            </a:r>
            <a:r>
              <a:rPr lang="en-US" altLang="zh-CN" dirty="0"/>
              <a:t>that</a:t>
            </a:r>
            <a:r>
              <a:rPr lang="zh-CN" altLang="en-US" dirty="0"/>
              <a:t> </a:t>
            </a:r>
            <a:r>
              <a:rPr lang="en-US" altLang="zh-CN" dirty="0"/>
              <a:t>follows</a:t>
            </a:r>
            <a:r>
              <a:rPr lang="zh-CN" altLang="en-US" dirty="0"/>
              <a:t> </a:t>
            </a:r>
            <a:r>
              <a:rPr lang="en-US" altLang="zh-CN" dirty="0"/>
              <a:t>A</a:t>
            </a:r>
          </a:p>
          <a:p>
            <a:r>
              <a:rPr lang="en-US" altLang="zh-CN" dirty="0"/>
              <a:t>50%</a:t>
            </a:r>
            <a:r>
              <a:rPr lang="zh-CN" altLang="en-US" dirty="0"/>
              <a:t> </a:t>
            </a:r>
            <a:r>
              <a:rPr lang="en-US" altLang="zh-CN" dirty="0"/>
              <a:t>sentence</a:t>
            </a:r>
            <a:r>
              <a:rPr lang="zh-CN" altLang="en-US" dirty="0"/>
              <a:t> </a:t>
            </a:r>
            <a:r>
              <a:rPr lang="en-US" altLang="zh-CN" dirty="0"/>
              <a:t>pairs</a:t>
            </a:r>
            <a:r>
              <a:rPr lang="zh-CN" altLang="en-US" dirty="0"/>
              <a:t> </a:t>
            </a:r>
            <a:r>
              <a:rPr lang="en-US" altLang="zh-CN" dirty="0"/>
              <a:t>(A,</a:t>
            </a:r>
            <a:r>
              <a:rPr lang="zh-CN" altLang="en-US" dirty="0"/>
              <a:t> </a:t>
            </a:r>
            <a:r>
              <a:rPr lang="en-US" altLang="zh-CN" dirty="0"/>
              <a:t>B)</a:t>
            </a:r>
            <a:r>
              <a:rPr lang="zh-CN" altLang="en-US" dirty="0"/>
              <a:t> </a:t>
            </a:r>
            <a:r>
              <a:rPr lang="en-US" altLang="zh-CN" dirty="0"/>
              <a:t>are</a:t>
            </a:r>
            <a:r>
              <a:rPr lang="zh-CN" altLang="en-US" dirty="0"/>
              <a:t> </a:t>
            </a:r>
            <a:r>
              <a:rPr lang="en-US" altLang="zh-CN" dirty="0"/>
              <a:t>negative</a:t>
            </a:r>
          </a:p>
          <a:p>
            <a:pPr lvl="1"/>
            <a:r>
              <a:rPr lang="en-US" altLang="zh-CN" dirty="0"/>
              <a:t>Randomly</a:t>
            </a:r>
            <a:r>
              <a:rPr lang="zh-CN" altLang="en-US" dirty="0"/>
              <a:t> </a:t>
            </a:r>
            <a:r>
              <a:rPr lang="en-US" altLang="zh-CN" dirty="0"/>
              <a:t>select</a:t>
            </a:r>
            <a:r>
              <a:rPr lang="zh-CN" altLang="en-US" dirty="0"/>
              <a:t> </a:t>
            </a:r>
            <a:r>
              <a:rPr lang="en-US" altLang="zh-CN" dirty="0"/>
              <a:t>a</a:t>
            </a:r>
            <a:r>
              <a:rPr lang="zh-CN" altLang="en-US" dirty="0"/>
              <a:t> </a:t>
            </a:r>
            <a:r>
              <a:rPr lang="en-US" altLang="zh-CN" dirty="0"/>
              <a:t>sentence</a:t>
            </a:r>
            <a:r>
              <a:rPr lang="zh-CN" altLang="en-US" dirty="0"/>
              <a:t> </a:t>
            </a:r>
            <a:r>
              <a:rPr lang="en-US" altLang="zh-CN" dirty="0"/>
              <a:t>B</a:t>
            </a:r>
            <a:r>
              <a:rPr lang="zh-CN" altLang="en-US" dirty="0"/>
              <a:t> </a:t>
            </a:r>
            <a:r>
              <a:rPr lang="en-US" altLang="zh-CN" dirty="0"/>
              <a:t>from</a:t>
            </a:r>
            <a:r>
              <a:rPr lang="zh-CN" altLang="en-US" dirty="0"/>
              <a:t> </a:t>
            </a:r>
            <a:r>
              <a:rPr lang="en-US" altLang="zh-CN" dirty="0"/>
              <a:t>the</a:t>
            </a:r>
            <a:r>
              <a:rPr lang="zh-CN" altLang="en-US" dirty="0"/>
              <a:t> </a:t>
            </a:r>
            <a:r>
              <a:rPr lang="en-US" altLang="zh-CN" dirty="0"/>
              <a:t>training</a:t>
            </a:r>
            <a:r>
              <a:rPr lang="zh-CN" altLang="en-US" dirty="0"/>
              <a:t> </a:t>
            </a:r>
            <a:r>
              <a:rPr lang="en-US" altLang="zh-CN" dirty="0"/>
              <a:t>corpus</a:t>
            </a:r>
          </a:p>
          <a:p>
            <a:endParaRPr lang="en-US" altLang="zh-CN" dirty="0"/>
          </a:p>
          <a:p>
            <a:endParaRPr lang="en-US" altLang="zh-CN" dirty="0"/>
          </a:p>
          <a:p>
            <a:endParaRPr lang="en-US" altLang="zh-CN" dirty="0"/>
          </a:p>
          <a:p>
            <a:endParaRPr lang="en-US" altLang="zh-CN" dirty="0"/>
          </a:p>
          <a:p>
            <a:pPr lvl="1"/>
            <a:endParaRPr lang="en-US" dirty="0"/>
          </a:p>
        </p:txBody>
      </p:sp>
    </p:spTree>
    <p:extLst>
      <p:ext uri="{BB962C8B-B14F-4D97-AF65-F5344CB8AC3E}">
        <p14:creationId xmlns:p14="http://schemas.microsoft.com/office/powerpoint/2010/main" val="21365840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E2626-AAE3-DA4E-AEEA-232F751F6541}"/>
              </a:ext>
            </a:extLst>
          </p:cNvPr>
          <p:cNvSpPr>
            <a:spLocks noGrp="1"/>
          </p:cNvSpPr>
          <p:nvPr>
            <p:ph type="title"/>
          </p:nvPr>
        </p:nvSpPr>
        <p:spPr/>
        <p:txBody>
          <a:bodyPr/>
          <a:lstStyle/>
          <a:p>
            <a:r>
              <a:rPr lang="en-US" altLang="zh-CN" dirty="0"/>
              <a:t>Pre-training</a:t>
            </a:r>
            <a:r>
              <a:rPr lang="zh-CN" altLang="en-US" dirty="0"/>
              <a:t> </a:t>
            </a:r>
            <a:r>
              <a:rPr lang="en-US" altLang="zh-CN" dirty="0"/>
              <a:t>Data</a:t>
            </a:r>
            <a:endParaRPr lang="en-US" dirty="0"/>
          </a:p>
        </p:txBody>
      </p:sp>
      <p:sp>
        <p:nvSpPr>
          <p:cNvPr id="3" name="Content Placeholder 2">
            <a:extLst>
              <a:ext uri="{FF2B5EF4-FFF2-40B4-BE49-F238E27FC236}">
                <a16:creationId xmlns:a16="http://schemas.microsoft.com/office/drawing/2014/main" id="{373BE919-0D08-1740-B1D9-D82F743E199D}"/>
              </a:ext>
            </a:extLst>
          </p:cNvPr>
          <p:cNvSpPr>
            <a:spLocks noGrp="1"/>
          </p:cNvSpPr>
          <p:nvPr>
            <p:ph idx="1"/>
          </p:nvPr>
        </p:nvSpPr>
        <p:spPr/>
        <p:txBody>
          <a:bodyPr/>
          <a:lstStyle/>
          <a:p>
            <a:r>
              <a:rPr lang="en-US" altLang="zh-CN" dirty="0" err="1"/>
              <a:t>BookCorpus</a:t>
            </a:r>
            <a:r>
              <a:rPr lang="zh-CN" altLang="en-US" dirty="0"/>
              <a:t> </a:t>
            </a:r>
            <a:r>
              <a:rPr lang="en-US" altLang="zh-CN" dirty="0"/>
              <a:t>(800M</a:t>
            </a:r>
            <a:r>
              <a:rPr lang="zh-CN" altLang="en-US" dirty="0"/>
              <a:t> </a:t>
            </a:r>
            <a:r>
              <a:rPr lang="en-US" altLang="zh-CN" dirty="0"/>
              <a:t>words)</a:t>
            </a:r>
          </a:p>
          <a:p>
            <a:r>
              <a:rPr lang="en-US" altLang="zh-CN" dirty="0"/>
              <a:t>English</a:t>
            </a:r>
            <a:r>
              <a:rPr lang="zh-CN" altLang="en-US" dirty="0"/>
              <a:t> </a:t>
            </a:r>
            <a:r>
              <a:rPr lang="en-US" altLang="zh-CN" dirty="0"/>
              <a:t>Wikipedia(2,500M</a:t>
            </a:r>
            <a:r>
              <a:rPr lang="zh-CN" altLang="en-US" dirty="0"/>
              <a:t> </a:t>
            </a:r>
            <a:r>
              <a:rPr lang="en-US" altLang="zh-CN" dirty="0"/>
              <a:t>words)</a:t>
            </a:r>
          </a:p>
          <a:p>
            <a:endParaRPr lang="en-US" dirty="0"/>
          </a:p>
        </p:txBody>
      </p:sp>
    </p:spTree>
    <p:extLst>
      <p:ext uri="{BB962C8B-B14F-4D97-AF65-F5344CB8AC3E}">
        <p14:creationId xmlns:p14="http://schemas.microsoft.com/office/powerpoint/2010/main" val="19106558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10A46-86D8-3F4C-8FCA-7793155F4F6E}"/>
              </a:ext>
            </a:extLst>
          </p:cNvPr>
          <p:cNvSpPr>
            <a:spLocks noGrp="1"/>
          </p:cNvSpPr>
          <p:nvPr>
            <p:ph type="title"/>
          </p:nvPr>
        </p:nvSpPr>
        <p:spPr/>
        <p:txBody>
          <a:bodyPr/>
          <a:lstStyle/>
          <a:p>
            <a:r>
              <a:rPr lang="en-US" altLang="zh-CN" dirty="0"/>
              <a:t>Fine-Tuning</a:t>
            </a:r>
            <a:r>
              <a:rPr lang="zh-CN" altLang="en-US" dirty="0"/>
              <a:t> </a:t>
            </a:r>
            <a:r>
              <a:rPr lang="en-US" altLang="zh-CN" dirty="0"/>
              <a:t>BERT</a:t>
            </a:r>
            <a:endParaRPr lang="en-US" dirty="0"/>
          </a:p>
        </p:txBody>
      </p:sp>
      <p:sp>
        <p:nvSpPr>
          <p:cNvPr id="3" name="Content Placeholder 2">
            <a:extLst>
              <a:ext uri="{FF2B5EF4-FFF2-40B4-BE49-F238E27FC236}">
                <a16:creationId xmlns:a16="http://schemas.microsoft.com/office/drawing/2014/main" id="{D50BF6DE-792D-E940-869F-C672B1527453}"/>
              </a:ext>
            </a:extLst>
          </p:cNvPr>
          <p:cNvSpPr>
            <a:spLocks noGrp="1"/>
          </p:cNvSpPr>
          <p:nvPr>
            <p:ph idx="1"/>
          </p:nvPr>
        </p:nvSpPr>
        <p:spPr>
          <a:xfrm>
            <a:off x="909452" y="1457490"/>
            <a:ext cx="10515600" cy="4351338"/>
          </a:xfrm>
        </p:spPr>
        <p:txBody>
          <a:bodyPr/>
          <a:lstStyle/>
          <a:p>
            <a:r>
              <a:rPr lang="en-US" altLang="zh-CN" dirty="0"/>
              <a:t>Sentence</a:t>
            </a:r>
            <a:r>
              <a:rPr lang="zh-CN" altLang="en-US" dirty="0"/>
              <a:t> </a:t>
            </a:r>
            <a:r>
              <a:rPr lang="en-US" altLang="zh-CN" dirty="0"/>
              <a:t>Pair</a:t>
            </a:r>
            <a:r>
              <a:rPr lang="zh-CN" altLang="en-US" dirty="0"/>
              <a:t> </a:t>
            </a:r>
            <a:r>
              <a:rPr lang="en-US" altLang="zh-CN" dirty="0"/>
              <a:t>Classification</a:t>
            </a:r>
            <a:r>
              <a:rPr lang="zh-CN" altLang="en-US" dirty="0"/>
              <a:t> </a:t>
            </a:r>
            <a:r>
              <a:rPr lang="en-US" altLang="zh-CN" dirty="0"/>
              <a:t>Tasks,</a:t>
            </a:r>
            <a:r>
              <a:rPr lang="zh-CN" altLang="en-US" dirty="0"/>
              <a:t> </a:t>
            </a:r>
            <a:r>
              <a:rPr lang="en-US" altLang="zh-CN" dirty="0"/>
              <a:t>e.g.,</a:t>
            </a:r>
            <a:r>
              <a:rPr lang="zh-CN" altLang="en-US" dirty="0"/>
              <a:t> </a:t>
            </a:r>
            <a:r>
              <a:rPr lang="en-US" altLang="zh-CN" dirty="0"/>
              <a:t>nature</a:t>
            </a:r>
            <a:r>
              <a:rPr lang="zh-CN" altLang="en-US" dirty="0"/>
              <a:t> </a:t>
            </a:r>
            <a:r>
              <a:rPr lang="en-US" altLang="zh-CN" dirty="0"/>
              <a:t>language</a:t>
            </a:r>
            <a:r>
              <a:rPr lang="zh-CN" altLang="en-US" dirty="0"/>
              <a:t> </a:t>
            </a:r>
            <a:r>
              <a:rPr lang="en-US" altLang="zh-CN" dirty="0"/>
              <a:t>inference</a:t>
            </a:r>
            <a:r>
              <a:rPr lang="zh-CN" altLang="en-US" dirty="0"/>
              <a:t> </a:t>
            </a:r>
            <a:endParaRPr lang="en-US" altLang="zh-CN" dirty="0"/>
          </a:p>
          <a:p>
            <a:pPr lvl="1"/>
            <a:r>
              <a:rPr lang="en-US" altLang="zh-CN" dirty="0"/>
              <a:t>Given</a:t>
            </a:r>
            <a:r>
              <a:rPr lang="zh-CN" altLang="en-US" dirty="0"/>
              <a:t> </a:t>
            </a:r>
            <a:r>
              <a:rPr lang="en-US" altLang="zh-CN" dirty="0"/>
              <a:t>a</a:t>
            </a:r>
            <a:r>
              <a:rPr lang="zh-CN" altLang="en-US" dirty="0"/>
              <a:t> </a:t>
            </a:r>
            <a:r>
              <a:rPr lang="en-US" altLang="zh-CN" dirty="0"/>
              <a:t>pair</a:t>
            </a:r>
            <a:r>
              <a:rPr lang="zh-CN" altLang="en-US" dirty="0"/>
              <a:t> </a:t>
            </a:r>
            <a:r>
              <a:rPr lang="en-US" altLang="zh-CN" dirty="0"/>
              <a:t>of</a:t>
            </a:r>
            <a:r>
              <a:rPr lang="zh-CN" altLang="en-US" dirty="0"/>
              <a:t> </a:t>
            </a:r>
            <a:r>
              <a:rPr lang="en-US" altLang="zh-CN" dirty="0"/>
              <a:t>sentences,</a:t>
            </a:r>
            <a:r>
              <a:rPr lang="zh-CN" altLang="en-US" dirty="0"/>
              <a:t> </a:t>
            </a:r>
            <a:r>
              <a:rPr lang="en-US" altLang="zh-CN" dirty="0"/>
              <a:t>the</a:t>
            </a:r>
            <a:r>
              <a:rPr lang="zh-CN" altLang="en-US" dirty="0"/>
              <a:t> </a:t>
            </a:r>
            <a:r>
              <a:rPr lang="en-US" altLang="zh-CN" dirty="0"/>
              <a:t>goal</a:t>
            </a:r>
            <a:r>
              <a:rPr lang="zh-CN" altLang="en-US" dirty="0"/>
              <a:t> </a:t>
            </a:r>
            <a:r>
              <a:rPr lang="en-US" altLang="zh-CN" dirty="0"/>
              <a:t>is</a:t>
            </a:r>
            <a:r>
              <a:rPr lang="zh-CN" altLang="en-US" dirty="0"/>
              <a:t> </a:t>
            </a:r>
            <a:r>
              <a:rPr lang="en-US" altLang="zh-CN" dirty="0"/>
              <a:t>to</a:t>
            </a:r>
            <a:r>
              <a:rPr lang="zh-CN" altLang="en-US" dirty="0"/>
              <a:t> </a:t>
            </a:r>
            <a:r>
              <a:rPr lang="en-US" altLang="zh-CN" dirty="0"/>
              <a:t>predict</a:t>
            </a:r>
            <a:r>
              <a:rPr lang="zh-CN" altLang="en-US" dirty="0"/>
              <a:t> </a:t>
            </a:r>
            <a:r>
              <a:rPr lang="en-US" altLang="zh-CN" dirty="0"/>
              <a:t>whether</a:t>
            </a:r>
            <a:r>
              <a:rPr lang="zh-CN" altLang="en-US" dirty="0"/>
              <a:t> </a:t>
            </a:r>
            <a:r>
              <a:rPr lang="en-US" altLang="zh-CN" dirty="0"/>
              <a:t>the</a:t>
            </a:r>
            <a:r>
              <a:rPr lang="zh-CN" altLang="en-US" dirty="0"/>
              <a:t> </a:t>
            </a:r>
            <a:r>
              <a:rPr lang="en-US" altLang="zh-CN" dirty="0"/>
              <a:t>second</a:t>
            </a:r>
            <a:r>
              <a:rPr lang="zh-CN" altLang="en-US" dirty="0"/>
              <a:t> </a:t>
            </a:r>
            <a:r>
              <a:rPr lang="en-US" altLang="zh-CN" dirty="0"/>
              <a:t>sentence</a:t>
            </a:r>
            <a:r>
              <a:rPr lang="zh-CN" altLang="en-US" dirty="0"/>
              <a:t> </a:t>
            </a:r>
            <a:r>
              <a:rPr lang="en-US" altLang="zh-CN" dirty="0"/>
              <a:t>is</a:t>
            </a:r>
            <a:r>
              <a:rPr lang="zh-CN" altLang="en-US" dirty="0"/>
              <a:t> </a:t>
            </a:r>
            <a:r>
              <a:rPr lang="en-US" altLang="zh-CN" dirty="0"/>
              <a:t>an</a:t>
            </a:r>
            <a:r>
              <a:rPr lang="zh-CN" altLang="en-US" dirty="0"/>
              <a:t> </a:t>
            </a:r>
            <a:r>
              <a:rPr lang="en-US" altLang="zh-CN" i="1" dirty="0"/>
              <a:t>entailment,</a:t>
            </a:r>
            <a:r>
              <a:rPr lang="zh-CN" altLang="en-US" i="1" dirty="0"/>
              <a:t> </a:t>
            </a:r>
            <a:r>
              <a:rPr lang="en-US" altLang="zh-CN" i="1" dirty="0"/>
              <a:t>contradiction,</a:t>
            </a:r>
            <a:r>
              <a:rPr lang="zh-CN" altLang="en-US" i="1" dirty="0"/>
              <a:t> </a:t>
            </a:r>
            <a:r>
              <a:rPr lang="en-US" altLang="zh-CN" i="1" dirty="0"/>
              <a:t>or</a:t>
            </a:r>
            <a:r>
              <a:rPr lang="zh-CN" altLang="en-US" i="1" dirty="0"/>
              <a:t> </a:t>
            </a:r>
            <a:r>
              <a:rPr lang="en-US" altLang="zh-CN" i="1" dirty="0"/>
              <a:t>neutral</a:t>
            </a:r>
            <a:r>
              <a:rPr lang="zh-CN" altLang="en-US" i="1" dirty="0"/>
              <a:t> </a:t>
            </a:r>
            <a:r>
              <a:rPr lang="en-US" altLang="zh-CN" dirty="0" err="1"/>
              <a:t>w.r.t.</a:t>
            </a:r>
            <a:r>
              <a:rPr lang="zh-CN" altLang="en-US" dirty="0"/>
              <a:t> </a:t>
            </a:r>
            <a:r>
              <a:rPr lang="en-US" altLang="zh-CN" dirty="0"/>
              <a:t>the</a:t>
            </a:r>
            <a:r>
              <a:rPr lang="zh-CN" altLang="en-US" dirty="0"/>
              <a:t> </a:t>
            </a:r>
            <a:r>
              <a:rPr lang="en-US" altLang="zh-CN" dirty="0"/>
              <a:t>first</a:t>
            </a:r>
            <a:r>
              <a:rPr lang="zh-CN" altLang="en-US" dirty="0"/>
              <a:t> </a:t>
            </a:r>
            <a:r>
              <a:rPr lang="en-US" altLang="zh-CN" dirty="0"/>
              <a:t>one</a:t>
            </a:r>
          </a:p>
        </p:txBody>
      </p:sp>
      <p:pic>
        <p:nvPicPr>
          <p:cNvPr id="4" name="Picture 3">
            <a:extLst>
              <a:ext uri="{FF2B5EF4-FFF2-40B4-BE49-F238E27FC236}">
                <a16:creationId xmlns:a16="http://schemas.microsoft.com/office/drawing/2014/main" id="{54F12501-2DC7-A64F-94B8-0C75AE364752}"/>
              </a:ext>
            </a:extLst>
          </p:cNvPr>
          <p:cNvPicPr>
            <a:picLocks noChangeAspect="1"/>
          </p:cNvPicPr>
          <p:nvPr/>
        </p:nvPicPr>
        <p:blipFill rotWithShape="1">
          <a:blip r:embed="rId2"/>
          <a:srcRect r="57337" b="-955"/>
          <a:stretch/>
        </p:blipFill>
        <p:spPr>
          <a:xfrm>
            <a:off x="1117271" y="2701637"/>
            <a:ext cx="3175660" cy="3117271"/>
          </a:xfrm>
          <a:prstGeom prst="rect">
            <a:avLst/>
          </a:prstGeom>
        </p:spPr>
      </p:pic>
      <p:pic>
        <p:nvPicPr>
          <p:cNvPr id="5" name="Picture 4">
            <a:extLst>
              <a:ext uri="{FF2B5EF4-FFF2-40B4-BE49-F238E27FC236}">
                <a16:creationId xmlns:a16="http://schemas.microsoft.com/office/drawing/2014/main" id="{B448ECED-F05C-064C-8B22-70ECB0862B8A}"/>
              </a:ext>
            </a:extLst>
          </p:cNvPr>
          <p:cNvPicPr>
            <a:picLocks noChangeAspect="1"/>
          </p:cNvPicPr>
          <p:nvPr/>
        </p:nvPicPr>
        <p:blipFill>
          <a:blip r:embed="rId3"/>
          <a:stretch>
            <a:fillRect/>
          </a:stretch>
        </p:blipFill>
        <p:spPr>
          <a:xfrm>
            <a:off x="5220605" y="2531870"/>
            <a:ext cx="3222749" cy="3456803"/>
          </a:xfrm>
          <a:prstGeom prst="rect">
            <a:avLst/>
          </a:prstGeom>
        </p:spPr>
      </p:pic>
      <p:sp>
        <p:nvSpPr>
          <p:cNvPr id="6" name="Right Arrow 5">
            <a:extLst>
              <a:ext uri="{FF2B5EF4-FFF2-40B4-BE49-F238E27FC236}">
                <a16:creationId xmlns:a16="http://schemas.microsoft.com/office/drawing/2014/main" id="{588DD2BF-F526-164B-B1CC-4D9B4BE711E6}"/>
              </a:ext>
            </a:extLst>
          </p:cNvPr>
          <p:cNvSpPr/>
          <p:nvPr/>
        </p:nvSpPr>
        <p:spPr>
          <a:xfrm>
            <a:off x="4572002" y="3633159"/>
            <a:ext cx="558140" cy="7362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6517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10A46-86D8-3F4C-8FCA-7793155F4F6E}"/>
              </a:ext>
            </a:extLst>
          </p:cNvPr>
          <p:cNvSpPr>
            <a:spLocks noGrp="1"/>
          </p:cNvSpPr>
          <p:nvPr>
            <p:ph type="title"/>
          </p:nvPr>
        </p:nvSpPr>
        <p:spPr/>
        <p:txBody>
          <a:bodyPr/>
          <a:lstStyle/>
          <a:p>
            <a:r>
              <a:rPr lang="en-US" altLang="zh-CN" dirty="0"/>
              <a:t>Fine-Tuning</a:t>
            </a:r>
            <a:r>
              <a:rPr lang="zh-CN" altLang="en-US" dirty="0"/>
              <a:t> </a:t>
            </a:r>
            <a:r>
              <a:rPr lang="en-US" altLang="zh-CN" dirty="0"/>
              <a:t>BERT</a:t>
            </a:r>
            <a:endParaRPr lang="en-US" dirty="0"/>
          </a:p>
        </p:txBody>
      </p:sp>
      <p:sp>
        <p:nvSpPr>
          <p:cNvPr id="3" name="Content Placeholder 2">
            <a:extLst>
              <a:ext uri="{FF2B5EF4-FFF2-40B4-BE49-F238E27FC236}">
                <a16:creationId xmlns:a16="http://schemas.microsoft.com/office/drawing/2014/main" id="{D50BF6DE-792D-E940-869F-C672B1527453}"/>
              </a:ext>
            </a:extLst>
          </p:cNvPr>
          <p:cNvSpPr>
            <a:spLocks noGrp="1"/>
          </p:cNvSpPr>
          <p:nvPr>
            <p:ph idx="1"/>
          </p:nvPr>
        </p:nvSpPr>
        <p:spPr/>
        <p:txBody>
          <a:bodyPr/>
          <a:lstStyle/>
          <a:p>
            <a:r>
              <a:rPr lang="en-CA" altLang="zh-CN" dirty="0"/>
              <a:t>Sentence</a:t>
            </a:r>
            <a:r>
              <a:rPr lang="zh-CN" altLang="en-US" dirty="0"/>
              <a:t> </a:t>
            </a:r>
            <a:r>
              <a:rPr lang="en-US" altLang="zh-CN" dirty="0"/>
              <a:t>Classification</a:t>
            </a:r>
          </a:p>
        </p:txBody>
      </p:sp>
      <p:pic>
        <p:nvPicPr>
          <p:cNvPr id="4" name="Picture 3">
            <a:extLst>
              <a:ext uri="{FF2B5EF4-FFF2-40B4-BE49-F238E27FC236}">
                <a16:creationId xmlns:a16="http://schemas.microsoft.com/office/drawing/2014/main" id="{54F12501-2DC7-A64F-94B8-0C75AE364752}"/>
              </a:ext>
            </a:extLst>
          </p:cNvPr>
          <p:cNvPicPr>
            <a:picLocks noChangeAspect="1"/>
          </p:cNvPicPr>
          <p:nvPr/>
        </p:nvPicPr>
        <p:blipFill rotWithShape="1">
          <a:blip r:embed="rId2"/>
          <a:srcRect r="57337" b="-955"/>
          <a:stretch/>
        </p:blipFill>
        <p:spPr>
          <a:xfrm>
            <a:off x="1117271" y="2701637"/>
            <a:ext cx="3175660" cy="3117271"/>
          </a:xfrm>
          <a:prstGeom prst="rect">
            <a:avLst/>
          </a:prstGeom>
        </p:spPr>
      </p:pic>
      <p:sp>
        <p:nvSpPr>
          <p:cNvPr id="6" name="Right Arrow 5">
            <a:extLst>
              <a:ext uri="{FF2B5EF4-FFF2-40B4-BE49-F238E27FC236}">
                <a16:creationId xmlns:a16="http://schemas.microsoft.com/office/drawing/2014/main" id="{588DD2BF-F526-164B-B1CC-4D9B4BE711E6}"/>
              </a:ext>
            </a:extLst>
          </p:cNvPr>
          <p:cNvSpPr/>
          <p:nvPr/>
        </p:nvSpPr>
        <p:spPr>
          <a:xfrm>
            <a:off x="4572002" y="3633159"/>
            <a:ext cx="558140" cy="7362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95BB1153-7C7F-A64B-A953-F9A2BA870205}"/>
              </a:ext>
            </a:extLst>
          </p:cNvPr>
          <p:cNvPicPr>
            <a:picLocks noChangeAspect="1"/>
          </p:cNvPicPr>
          <p:nvPr/>
        </p:nvPicPr>
        <p:blipFill>
          <a:blip r:embed="rId3"/>
          <a:stretch>
            <a:fillRect/>
          </a:stretch>
        </p:blipFill>
        <p:spPr>
          <a:xfrm>
            <a:off x="5351979" y="2330092"/>
            <a:ext cx="3524826" cy="3584233"/>
          </a:xfrm>
          <a:prstGeom prst="rect">
            <a:avLst/>
          </a:prstGeom>
        </p:spPr>
      </p:pic>
    </p:spTree>
    <p:extLst>
      <p:ext uri="{BB962C8B-B14F-4D97-AF65-F5344CB8AC3E}">
        <p14:creationId xmlns:p14="http://schemas.microsoft.com/office/powerpoint/2010/main" val="9255437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10A46-86D8-3F4C-8FCA-7793155F4F6E}"/>
              </a:ext>
            </a:extLst>
          </p:cNvPr>
          <p:cNvSpPr>
            <a:spLocks noGrp="1"/>
          </p:cNvSpPr>
          <p:nvPr>
            <p:ph type="title"/>
          </p:nvPr>
        </p:nvSpPr>
        <p:spPr/>
        <p:txBody>
          <a:bodyPr/>
          <a:lstStyle/>
          <a:p>
            <a:r>
              <a:rPr lang="en-US" altLang="zh-CN" dirty="0"/>
              <a:t>Fine-Tuning</a:t>
            </a:r>
            <a:r>
              <a:rPr lang="zh-CN" altLang="en-US" dirty="0"/>
              <a:t> </a:t>
            </a:r>
            <a:r>
              <a:rPr lang="en-US" altLang="zh-CN" dirty="0"/>
              <a:t>BERT</a:t>
            </a:r>
            <a:endParaRPr lang="en-US" dirty="0"/>
          </a:p>
        </p:txBody>
      </p:sp>
      <p:sp>
        <p:nvSpPr>
          <p:cNvPr id="3" name="Content Placeholder 2">
            <a:extLst>
              <a:ext uri="{FF2B5EF4-FFF2-40B4-BE49-F238E27FC236}">
                <a16:creationId xmlns:a16="http://schemas.microsoft.com/office/drawing/2014/main" id="{D50BF6DE-792D-E940-869F-C672B1527453}"/>
              </a:ext>
            </a:extLst>
          </p:cNvPr>
          <p:cNvSpPr>
            <a:spLocks noGrp="1"/>
          </p:cNvSpPr>
          <p:nvPr>
            <p:ph idx="1"/>
          </p:nvPr>
        </p:nvSpPr>
        <p:spPr/>
        <p:txBody>
          <a:bodyPr/>
          <a:lstStyle/>
          <a:p>
            <a:r>
              <a:rPr lang="en-CA" altLang="zh-CN" dirty="0"/>
              <a:t>Question</a:t>
            </a:r>
            <a:r>
              <a:rPr lang="zh-CN" altLang="en-US" dirty="0"/>
              <a:t> </a:t>
            </a:r>
            <a:r>
              <a:rPr lang="en-US" altLang="zh-CN" dirty="0"/>
              <a:t>Answering</a:t>
            </a:r>
          </a:p>
        </p:txBody>
      </p:sp>
      <p:pic>
        <p:nvPicPr>
          <p:cNvPr id="4" name="Picture 3">
            <a:extLst>
              <a:ext uri="{FF2B5EF4-FFF2-40B4-BE49-F238E27FC236}">
                <a16:creationId xmlns:a16="http://schemas.microsoft.com/office/drawing/2014/main" id="{54F12501-2DC7-A64F-94B8-0C75AE364752}"/>
              </a:ext>
            </a:extLst>
          </p:cNvPr>
          <p:cNvPicPr>
            <a:picLocks noChangeAspect="1"/>
          </p:cNvPicPr>
          <p:nvPr/>
        </p:nvPicPr>
        <p:blipFill rotWithShape="1">
          <a:blip r:embed="rId2"/>
          <a:srcRect r="57337" b="-955"/>
          <a:stretch/>
        </p:blipFill>
        <p:spPr>
          <a:xfrm>
            <a:off x="1117271" y="2701637"/>
            <a:ext cx="3175660" cy="3117271"/>
          </a:xfrm>
          <a:prstGeom prst="rect">
            <a:avLst/>
          </a:prstGeom>
        </p:spPr>
      </p:pic>
      <p:sp>
        <p:nvSpPr>
          <p:cNvPr id="6" name="Right Arrow 5">
            <a:extLst>
              <a:ext uri="{FF2B5EF4-FFF2-40B4-BE49-F238E27FC236}">
                <a16:creationId xmlns:a16="http://schemas.microsoft.com/office/drawing/2014/main" id="{588DD2BF-F526-164B-B1CC-4D9B4BE711E6}"/>
              </a:ext>
            </a:extLst>
          </p:cNvPr>
          <p:cNvSpPr/>
          <p:nvPr/>
        </p:nvSpPr>
        <p:spPr>
          <a:xfrm>
            <a:off x="4572002" y="3633159"/>
            <a:ext cx="558140" cy="7362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6307D5E-5310-F242-83F7-C388AB4336AF}"/>
              </a:ext>
            </a:extLst>
          </p:cNvPr>
          <p:cNvPicPr>
            <a:picLocks noChangeAspect="1"/>
          </p:cNvPicPr>
          <p:nvPr/>
        </p:nvPicPr>
        <p:blipFill>
          <a:blip r:embed="rId3"/>
          <a:stretch>
            <a:fillRect/>
          </a:stretch>
        </p:blipFill>
        <p:spPr>
          <a:xfrm>
            <a:off x="5600617" y="2338612"/>
            <a:ext cx="3400879" cy="3457877"/>
          </a:xfrm>
          <a:prstGeom prst="rect">
            <a:avLst/>
          </a:prstGeom>
        </p:spPr>
      </p:pic>
    </p:spTree>
    <p:extLst>
      <p:ext uri="{BB962C8B-B14F-4D97-AF65-F5344CB8AC3E}">
        <p14:creationId xmlns:p14="http://schemas.microsoft.com/office/powerpoint/2010/main" val="24110710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10A46-86D8-3F4C-8FCA-7793155F4F6E}"/>
              </a:ext>
            </a:extLst>
          </p:cNvPr>
          <p:cNvSpPr>
            <a:spLocks noGrp="1"/>
          </p:cNvSpPr>
          <p:nvPr>
            <p:ph type="title"/>
          </p:nvPr>
        </p:nvSpPr>
        <p:spPr/>
        <p:txBody>
          <a:bodyPr/>
          <a:lstStyle/>
          <a:p>
            <a:r>
              <a:rPr lang="en-US" altLang="zh-CN" dirty="0"/>
              <a:t>Fine-Tuning</a:t>
            </a:r>
            <a:r>
              <a:rPr lang="zh-CN" altLang="en-US" dirty="0"/>
              <a:t> </a:t>
            </a:r>
            <a:r>
              <a:rPr lang="en-US" altLang="zh-CN" dirty="0"/>
              <a:t>BERT</a:t>
            </a:r>
            <a:endParaRPr lang="en-US" dirty="0"/>
          </a:p>
        </p:txBody>
      </p:sp>
      <p:sp>
        <p:nvSpPr>
          <p:cNvPr id="3" name="Content Placeholder 2">
            <a:extLst>
              <a:ext uri="{FF2B5EF4-FFF2-40B4-BE49-F238E27FC236}">
                <a16:creationId xmlns:a16="http://schemas.microsoft.com/office/drawing/2014/main" id="{D50BF6DE-792D-E940-869F-C672B1527453}"/>
              </a:ext>
            </a:extLst>
          </p:cNvPr>
          <p:cNvSpPr>
            <a:spLocks noGrp="1"/>
          </p:cNvSpPr>
          <p:nvPr>
            <p:ph idx="1"/>
          </p:nvPr>
        </p:nvSpPr>
        <p:spPr/>
        <p:txBody>
          <a:bodyPr/>
          <a:lstStyle/>
          <a:p>
            <a:r>
              <a:rPr lang="en-CA" altLang="zh-CN" dirty="0"/>
              <a:t>Sentence</a:t>
            </a:r>
            <a:r>
              <a:rPr lang="zh-CN" altLang="en-US" dirty="0"/>
              <a:t> </a:t>
            </a:r>
            <a:r>
              <a:rPr lang="en-US" altLang="zh-CN" dirty="0"/>
              <a:t>Tagging</a:t>
            </a:r>
          </a:p>
        </p:txBody>
      </p:sp>
      <p:pic>
        <p:nvPicPr>
          <p:cNvPr id="4" name="Picture 3">
            <a:extLst>
              <a:ext uri="{FF2B5EF4-FFF2-40B4-BE49-F238E27FC236}">
                <a16:creationId xmlns:a16="http://schemas.microsoft.com/office/drawing/2014/main" id="{54F12501-2DC7-A64F-94B8-0C75AE364752}"/>
              </a:ext>
            </a:extLst>
          </p:cNvPr>
          <p:cNvPicPr>
            <a:picLocks noChangeAspect="1"/>
          </p:cNvPicPr>
          <p:nvPr/>
        </p:nvPicPr>
        <p:blipFill rotWithShape="1">
          <a:blip r:embed="rId2"/>
          <a:srcRect r="57337" b="-955"/>
          <a:stretch/>
        </p:blipFill>
        <p:spPr>
          <a:xfrm>
            <a:off x="1117271" y="2701637"/>
            <a:ext cx="3175660" cy="3117271"/>
          </a:xfrm>
          <a:prstGeom prst="rect">
            <a:avLst/>
          </a:prstGeom>
        </p:spPr>
      </p:pic>
      <p:sp>
        <p:nvSpPr>
          <p:cNvPr id="6" name="Right Arrow 5">
            <a:extLst>
              <a:ext uri="{FF2B5EF4-FFF2-40B4-BE49-F238E27FC236}">
                <a16:creationId xmlns:a16="http://schemas.microsoft.com/office/drawing/2014/main" id="{588DD2BF-F526-164B-B1CC-4D9B4BE711E6}"/>
              </a:ext>
            </a:extLst>
          </p:cNvPr>
          <p:cNvSpPr/>
          <p:nvPr/>
        </p:nvSpPr>
        <p:spPr>
          <a:xfrm>
            <a:off x="4572002" y="3633159"/>
            <a:ext cx="558140" cy="7362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DFB217A3-B5BB-4D4F-8F59-9151A43581F5}"/>
              </a:ext>
            </a:extLst>
          </p:cNvPr>
          <p:cNvPicPr>
            <a:picLocks noChangeAspect="1"/>
          </p:cNvPicPr>
          <p:nvPr/>
        </p:nvPicPr>
        <p:blipFill>
          <a:blip r:embed="rId3"/>
          <a:stretch>
            <a:fillRect/>
          </a:stretch>
        </p:blipFill>
        <p:spPr>
          <a:xfrm>
            <a:off x="5523840" y="2223324"/>
            <a:ext cx="3513282" cy="3710657"/>
          </a:xfrm>
          <a:prstGeom prst="rect">
            <a:avLst/>
          </a:prstGeom>
        </p:spPr>
      </p:pic>
    </p:spTree>
    <p:extLst>
      <p:ext uri="{BB962C8B-B14F-4D97-AF65-F5344CB8AC3E}">
        <p14:creationId xmlns:p14="http://schemas.microsoft.com/office/powerpoint/2010/main" val="1895812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389B-2A78-2E43-8ADE-5BA6C1B352BB}"/>
              </a:ext>
            </a:extLst>
          </p:cNvPr>
          <p:cNvSpPr>
            <a:spLocks noGrp="1"/>
          </p:cNvSpPr>
          <p:nvPr>
            <p:ph type="title"/>
          </p:nvPr>
        </p:nvSpPr>
        <p:spPr/>
        <p:txBody>
          <a:bodyPr/>
          <a:lstStyle/>
          <a:p>
            <a:r>
              <a:rPr lang="en-US" altLang="zh-CN" dirty="0"/>
              <a:t>Experimental</a:t>
            </a:r>
            <a:r>
              <a:rPr lang="zh-CN" altLang="en-US" dirty="0"/>
              <a:t> </a:t>
            </a:r>
            <a:r>
              <a:rPr lang="en-US" altLang="zh-CN" dirty="0"/>
              <a:t>Results</a:t>
            </a:r>
            <a:r>
              <a:rPr lang="zh-CN" altLang="en-US" dirty="0"/>
              <a:t> </a:t>
            </a:r>
            <a:endParaRPr lang="en-US" dirty="0"/>
          </a:p>
        </p:txBody>
      </p:sp>
      <p:sp>
        <p:nvSpPr>
          <p:cNvPr id="3" name="Content Placeholder 2">
            <a:extLst>
              <a:ext uri="{FF2B5EF4-FFF2-40B4-BE49-F238E27FC236}">
                <a16:creationId xmlns:a16="http://schemas.microsoft.com/office/drawing/2014/main" id="{0EEC52BC-1DB0-0A40-B0E3-B64EAA925D42}"/>
              </a:ext>
            </a:extLst>
          </p:cNvPr>
          <p:cNvSpPr>
            <a:spLocks noGrp="1"/>
          </p:cNvSpPr>
          <p:nvPr>
            <p:ph idx="1"/>
          </p:nvPr>
        </p:nvSpPr>
        <p:spPr/>
        <p:txBody>
          <a:bodyPr/>
          <a:lstStyle/>
          <a:p>
            <a:r>
              <a:rPr lang="en-US" altLang="zh-CN" dirty="0"/>
              <a:t>GLUE:</a:t>
            </a:r>
            <a:r>
              <a:rPr lang="zh-CN" altLang="en-US" dirty="0"/>
              <a:t> </a:t>
            </a:r>
            <a:r>
              <a:rPr lang="en-US" altLang="zh-CN" dirty="0"/>
              <a:t>General</a:t>
            </a:r>
            <a:r>
              <a:rPr lang="zh-CN" altLang="en-US" dirty="0"/>
              <a:t> </a:t>
            </a:r>
            <a:r>
              <a:rPr lang="en-US" altLang="zh-CN" dirty="0"/>
              <a:t>Language</a:t>
            </a:r>
            <a:r>
              <a:rPr lang="zh-CN" altLang="en-US" dirty="0"/>
              <a:t> </a:t>
            </a:r>
            <a:r>
              <a:rPr lang="en-US" altLang="zh-CN" dirty="0"/>
              <a:t>Understanding</a:t>
            </a:r>
            <a:r>
              <a:rPr lang="zh-CN" altLang="en-US" dirty="0"/>
              <a:t> </a:t>
            </a:r>
            <a:r>
              <a:rPr lang="en-US" altLang="zh-CN" dirty="0"/>
              <a:t>Evaluation</a:t>
            </a:r>
            <a:r>
              <a:rPr lang="zh-CN" altLang="en-US" dirty="0"/>
              <a:t> </a:t>
            </a:r>
            <a:r>
              <a:rPr lang="en-US" altLang="zh-CN" dirty="0"/>
              <a:t>Benchmark</a:t>
            </a:r>
            <a:endParaRPr lang="en-US" dirty="0"/>
          </a:p>
        </p:txBody>
      </p:sp>
      <p:pic>
        <p:nvPicPr>
          <p:cNvPr id="4" name="Picture 3">
            <a:extLst>
              <a:ext uri="{FF2B5EF4-FFF2-40B4-BE49-F238E27FC236}">
                <a16:creationId xmlns:a16="http://schemas.microsoft.com/office/drawing/2014/main" id="{80BBDF28-DA82-DF4C-81C1-996C5F841CCC}"/>
              </a:ext>
            </a:extLst>
          </p:cNvPr>
          <p:cNvPicPr>
            <a:picLocks noChangeAspect="1"/>
          </p:cNvPicPr>
          <p:nvPr/>
        </p:nvPicPr>
        <p:blipFill>
          <a:blip r:embed="rId2"/>
          <a:stretch>
            <a:fillRect/>
          </a:stretch>
        </p:blipFill>
        <p:spPr>
          <a:xfrm>
            <a:off x="778116" y="2653771"/>
            <a:ext cx="10396565" cy="2327927"/>
          </a:xfrm>
          <a:prstGeom prst="rect">
            <a:avLst/>
          </a:prstGeom>
        </p:spPr>
      </p:pic>
    </p:spTree>
    <p:extLst>
      <p:ext uri="{BB962C8B-B14F-4D97-AF65-F5344CB8AC3E}">
        <p14:creationId xmlns:p14="http://schemas.microsoft.com/office/powerpoint/2010/main" val="931189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28481-F51F-8D55-E411-52032F9FDF13}"/>
              </a:ext>
            </a:extLst>
          </p:cNvPr>
          <p:cNvSpPr>
            <a:spLocks noGrp="1"/>
          </p:cNvSpPr>
          <p:nvPr>
            <p:ph type="title"/>
          </p:nvPr>
        </p:nvSpPr>
        <p:spPr/>
        <p:txBody>
          <a:bodyPr/>
          <a:lstStyle/>
          <a:p>
            <a:r>
              <a:rPr lang="en-US" altLang="zh-CN" dirty="0"/>
              <a:t>Outline</a:t>
            </a:r>
            <a:endParaRPr lang="en-CN" dirty="0"/>
          </a:p>
        </p:txBody>
      </p:sp>
      <p:sp>
        <p:nvSpPr>
          <p:cNvPr id="3" name="Content Placeholder 2">
            <a:extLst>
              <a:ext uri="{FF2B5EF4-FFF2-40B4-BE49-F238E27FC236}">
                <a16:creationId xmlns:a16="http://schemas.microsoft.com/office/drawing/2014/main" id="{6EF90C04-D35B-65DE-1F9B-174D6D7565A2}"/>
              </a:ext>
            </a:extLst>
          </p:cNvPr>
          <p:cNvSpPr>
            <a:spLocks noGrp="1"/>
          </p:cNvSpPr>
          <p:nvPr>
            <p:ph idx="1"/>
          </p:nvPr>
        </p:nvSpPr>
        <p:spPr/>
        <p:txBody>
          <a:bodyPr>
            <a:normAutofit/>
          </a:bodyPr>
          <a:lstStyle/>
          <a:p>
            <a:r>
              <a:rPr lang="en-US" altLang="zh-CN" dirty="0"/>
              <a:t>BERT</a:t>
            </a:r>
          </a:p>
          <a:p>
            <a:r>
              <a:rPr lang="en-US" altLang="zh-CN" dirty="0"/>
              <a:t>GPT3</a:t>
            </a:r>
          </a:p>
          <a:p>
            <a:r>
              <a:rPr lang="en-US" altLang="zh-CN" dirty="0"/>
              <a:t>Prompt</a:t>
            </a:r>
            <a:r>
              <a:rPr lang="zh-CN" altLang="en-US" dirty="0"/>
              <a:t> </a:t>
            </a:r>
            <a:r>
              <a:rPr lang="en-US" altLang="zh-CN" dirty="0"/>
              <a:t>Engineering</a:t>
            </a:r>
          </a:p>
          <a:p>
            <a:r>
              <a:rPr lang="en-US" altLang="zh-CN" dirty="0"/>
              <a:t>Fine-tuning</a:t>
            </a:r>
            <a:r>
              <a:rPr lang="zh-CN" altLang="en-US" dirty="0"/>
              <a:t> </a:t>
            </a:r>
            <a:endParaRPr lang="en-US" altLang="zh-CN" dirty="0"/>
          </a:p>
          <a:p>
            <a:r>
              <a:rPr lang="en-US" altLang="zh-CN" b="1" dirty="0">
                <a:solidFill>
                  <a:srgbClr val="111111"/>
                </a:solidFill>
                <a:latin typeface="Helvetica" pitchFamily="2" charset="0"/>
              </a:rPr>
              <a:t>Open-source</a:t>
            </a:r>
            <a:r>
              <a:rPr lang="zh-CN" altLang="en-US" b="1" dirty="0">
                <a:solidFill>
                  <a:srgbClr val="111111"/>
                </a:solidFill>
                <a:latin typeface="Helvetica" pitchFamily="2" charset="0"/>
              </a:rPr>
              <a:t> </a:t>
            </a:r>
            <a:r>
              <a:rPr lang="en-US" altLang="zh-CN" b="1" dirty="0">
                <a:solidFill>
                  <a:srgbClr val="111111"/>
                </a:solidFill>
                <a:latin typeface="Helvetica" pitchFamily="2" charset="0"/>
              </a:rPr>
              <a:t>LLMs</a:t>
            </a:r>
          </a:p>
          <a:p>
            <a:r>
              <a:rPr lang="en-US" altLang="zh-CN" dirty="0"/>
              <a:t>ChatGPT</a:t>
            </a:r>
          </a:p>
          <a:p>
            <a:r>
              <a:rPr lang="en-US" altLang="zh-CN" dirty="0"/>
              <a:t>O1</a:t>
            </a:r>
          </a:p>
        </p:txBody>
      </p:sp>
    </p:spTree>
    <p:extLst>
      <p:ext uri="{BB962C8B-B14F-4D97-AF65-F5344CB8AC3E}">
        <p14:creationId xmlns:p14="http://schemas.microsoft.com/office/powerpoint/2010/main" val="32489918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0E06B-4921-3746-87ED-DD4F1851FEA2}"/>
              </a:ext>
            </a:extLst>
          </p:cNvPr>
          <p:cNvSpPr>
            <a:spLocks noGrp="1"/>
          </p:cNvSpPr>
          <p:nvPr>
            <p:ph type="title"/>
          </p:nvPr>
        </p:nvSpPr>
        <p:spPr/>
        <p:txBody>
          <a:bodyPr/>
          <a:lstStyle/>
          <a:p>
            <a:r>
              <a:rPr lang="en-US" altLang="zh-CN" dirty="0"/>
              <a:t>Ablation</a:t>
            </a:r>
            <a:r>
              <a:rPr lang="zh-CN" altLang="en-US" dirty="0"/>
              <a:t> </a:t>
            </a:r>
            <a:r>
              <a:rPr lang="en-US" altLang="zh-CN" dirty="0"/>
              <a:t>Study</a:t>
            </a:r>
            <a:endParaRPr lang="en-US" dirty="0"/>
          </a:p>
        </p:txBody>
      </p:sp>
      <p:sp>
        <p:nvSpPr>
          <p:cNvPr id="3" name="Content Placeholder 2">
            <a:extLst>
              <a:ext uri="{FF2B5EF4-FFF2-40B4-BE49-F238E27FC236}">
                <a16:creationId xmlns:a16="http://schemas.microsoft.com/office/drawing/2014/main" id="{808F160B-1964-F74D-B4E1-AF20C936594D}"/>
              </a:ext>
            </a:extLst>
          </p:cNvPr>
          <p:cNvSpPr>
            <a:spLocks noGrp="1"/>
          </p:cNvSpPr>
          <p:nvPr>
            <p:ph idx="1"/>
          </p:nvPr>
        </p:nvSpPr>
        <p:spPr/>
        <p:txBody>
          <a:bodyPr/>
          <a:lstStyle/>
          <a:p>
            <a:r>
              <a:rPr lang="en-US" altLang="zh-CN" dirty="0"/>
              <a:t>LTR:</a:t>
            </a:r>
            <a:r>
              <a:rPr lang="zh-CN" altLang="en-US" dirty="0"/>
              <a:t> </a:t>
            </a:r>
            <a:r>
              <a:rPr lang="en-US" altLang="zh-CN" dirty="0"/>
              <a:t>left-to-right,</a:t>
            </a:r>
            <a:r>
              <a:rPr lang="zh-CN" altLang="en-US" dirty="0"/>
              <a:t> </a:t>
            </a:r>
            <a:r>
              <a:rPr lang="en-US" altLang="zh-CN" dirty="0"/>
              <a:t>unidirectional</a:t>
            </a:r>
            <a:r>
              <a:rPr lang="zh-CN" altLang="en-US" dirty="0"/>
              <a:t> </a:t>
            </a:r>
            <a:r>
              <a:rPr lang="en-US" altLang="zh-CN" dirty="0"/>
              <a:t>language</a:t>
            </a:r>
            <a:r>
              <a:rPr lang="zh-CN" altLang="en-US" dirty="0"/>
              <a:t> </a:t>
            </a:r>
            <a:r>
              <a:rPr lang="en-US" altLang="zh-CN" dirty="0"/>
              <a:t>modeling</a:t>
            </a:r>
          </a:p>
          <a:p>
            <a:endParaRPr lang="en-US" dirty="0"/>
          </a:p>
        </p:txBody>
      </p:sp>
      <p:pic>
        <p:nvPicPr>
          <p:cNvPr id="5" name="Picture 4">
            <a:extLst>
              <a:ext uri="{FF2B5EF4-FFF2-40B4-BE49-F238E27FC236}">
                <a16:creationId xmlns:a16="http://schemas.microsoft.com/office/drawing/2014/main" id="{7DE49880-8CCC-274B-A75C-E9438F27D20A}"/>
              </a:ext>
            </a:extLst>
          </p:cNvPr>
          <p:cNvPicPr>
            <a:picLocks noChangeAspect="1"/>
          </p:cNvPicPr>
          <p:nvPr/>
        </p:nvPicPr>
        <p:blipFill>
          <a:blip r:embed="rId2"/>
          <a:stretch>
            <a:fillRect/>
          </a:stretch>
        </p:blipFill>
        <p:spPr>
          <a:xfrm>
            <a:off x="2107706" y="2585853"/>
            <a:ext cx="6400966" cy="2605703"/>
          </a:xfrm>
          <a:prstGeom prst="rect">
            <a:avLst/>
          </a:prstGeom>
        </p:spPr>
      </p:pic>
    </p:spTree>
    <p:extLst>
      <p:ext uri="{BB962C8B-B14F-4D97-AF65-F5344CB8AC3E}">
        <p14:creationId xmlns:p14="http://schemas.microsoft.com/office/powerpoint/2010/main" val="35320609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968E4-F241-AD40-8983-26C2EAEB982F}"/>
              </a:ext>
            </a:extLst>
          </p:cNvPr>
          <p:cNvSpPr>
            <a:spLocks noGrp="1"/>
          </p:cNvSpPr>
          <p:nvPr>
            <p:ph type="title"/>
          </p:nvPr>
        </p:nvSpPr>
        <p:spPr/>
        <p:txBody>
          <a:bodyPr/>
          <a:lstStyle/>
          <a:p>
            <a:r>
              <a:rPr lang="en-US" altLang="zh-CN" dirty="0"/>
              <a:t>Effect</a:t>
            </a:r>
            <a:r>
              <a:rPr lang="zh-CN" altLang="en-US" dirty="0"/>
              <a:t> </a:t>
            </a:r>
            <a:r>
              <a:rPr lang="en-US" altLang="zh-CN" dirty="0"/>
              <a:t>of</a:t>
            </a:r>
            <a:r>
              <a:rPr lang="zh-CN" altLang="en-US" dirty="0"/>
              <a:t> </a:t>
            </a:r>
            <a:r>
              <a:rPr lang="en-US" altLang="zh-CN" dirty="0"/>
              <a:t>Model</a:t>
            </a:r>
            <a:r>
              <a:rPr lang="zh-CN" altLang="en-US" dirty="0"/>
              <a:t> </a:t>
            </a:r>
            <a:r>
              <a:rPr lang="en-US" altLang="zh-CN" dirty="0"/>
              <a:t>Size</a:t>
            </a:r>
            <a:endParaRPr lang="en-US" dirty="0"/>
          </a:p>
        </p:txBody>
      </p:sp>
      <p:sp>
        <p:nvSpPr>
          <p:cNvPr id="3" name="Content Placeholder 2">
            <a:extLst>
              <a:ext uri="{FF2B5EF4-FFF2-40B4-BE49-F238E27FC236}">
                <a16:creationId xmlns:a16="http://schemas.microsoft.com/office/drawing/2014/main" id="{FB36E8E9-039C-3D44-A034-1B03ACAAA417}"/>
              </a:ext>
            </a:extLst>
          </p:cNvPr>
          <p:cNvSpPr>
            <a:spLocks noGrp="1"/>
          </p:cNvSpPr>
          <p:nvPr>
            <p:ph idx="1"/>
          </p:nvPr>
        </p:nvSpPr>
        <p:spPr/>
        <p:txBody>
          <a:bodyPr/>
          <a:lstStyle/>
          <a:p>
            <a:r>
              <a:rPr lang="en-US" altLang="zh-CN" dirty="0"/>
              <a:t>L:</a:t>
            </a:r>
            <a:r>
              <a:rPr lang="zh-CN" altLang="en-US" dirty="0"/>
              <a:t> </a:t>
            </a:r>
            <a:r>
              <a:rPr lang="en-US" altLang="zh-CN" dirty="0"/>
              <a:t>number</a:t>
            </a:r>
            <a:r>
              <a:rPr lang="zh-CN" altLang="en-US" dirty="0"/>
              <a:t> </a:t>
            </a:r>
            <a:r>
              <a:rPr lang="en-US" altLang="zh-CN" dirty="0"/>
              <a:t>of</a:t>
            </a:r>
            <a:r>
              <a:rPr lang="zh-CN" altLang="en-US" dirty="0"/>
              <a:t> </a:t>
            </a:r>
            <a:r>
              <a:rPr lang="en-US" altLang="zh-CN" dirty="0"/>
              <a:t>layers</a:t>
            </a:r>
          </a:p>
          <a:p>
            <a:r>
              <a:rPr lang="en-US" altLang="zh-CN" dirty="0"/>
              <a:t>H:</a:t>
            </a:r>
            <a:r>
              <a:rPr lang="zh-CN" altLang="en-US" dirty="0"/>
              <a:t> </a:t>
            </a:r>
            <a:r>
              <a:rPr lang="en-US" altLang="zh-CN" dirty="0"/>
              <a:t>hidden</a:t>
            </a:r>
            <a:r>
              <a:rPr lang="zh-CN" altLang="en-US" dirty="0"/>
              <a:t> </a:t>
            </a:r>
            <a:r>
              <a:rPr lang="en-US" altLang="zh-CN" dirty="0"/>
              <a:t>dimension</a:t>
            </a:r>
          </a:p>
          <a:p>
            <a:r>
              <a:rPr lang="en-US" altLang="zh-CN" dirty="0"/>
              <a:t>A:</a:t>
            </a:r>
            <a:r>
              <a:rPr lang="zh-CN" altLang="en-US" dirty="0"/>
              <a:t> </a:t>
            </a:r>
            <a:r>
              <a:rPr lang="en-US" altLang="zh-CN" dirty="0"/>
              <a:t>number</a:t>
            </a:r>
            <a:r>
              <a:rPr lang="zh-CN" altLang="en-US" dirty="0"/>
              <a:t> </a:t>
            </a:r>
            <a:r>
              <a:rPr lang="en-US" altLang="zh-CN" dirty="0"/>
              <a:t>of</a:t>
            </a:r>
            <a:r>
              <a:rPr lang="zh-CN" altLang="en-US" dirty="0"/>
              <a:t> </a:t>
            </a:r>
            <a:r>
              <a:rPr lang="en-US" altLang="zh-CN" dirty="0"/>
              <a:t>self-attention</a:t>
            </a:r>
            <a:r>
              <a:rPr lang="zh-CN" altLang="en-US" dirty="0"/>
              <a:t> </a:t>
            </a:r>
            <a:r>
              <a:rPr lang="en-US" altLang="zh-CN" dirty="0"/>
              <a:t>heads</a:t>
            </a:r>
            <a:endParaRPr lang="en-US" dirty="0"/>
          </a:p>
        </p:txBody>
      </p:sp>
      <p:pic>
        <p:nvPicPr>
          <p:cNvPr id="4" name="Picture 3">
            <a:extLst>
              <a:ext uri="{FF2B5EF4-FFF2-40B4-BE49-F238E27FC236}">
                <a16:creationId xmlns:a16="http://schemas.microsoft.com/office/drawing/2014/main" id="{162B1B7F-04CB-C940-B2BD-37B4AF6CC9E5}"/>
              </a:ext>
            </a:extLst>
          </p:cNvPr>
          <p:cNvPicPr>
            <a:picLocks noChangeAspect="1"/>
          </p:cNvPicPr>
          <p:nvPr/>
        </p:nvPicPr>
        <p:blipFill>
          <a:blip r:embed="rId2"/>
          <a:stretch>
            <a:fillRect/>
          </a:stretch>
        </p:blipFill>
        <p:spPr>
          <a:xfrm>
            <a:off x="2355146" y="3300514"/>
            <a:ext cx="6370298" cy="3486233"/>
          </a:xfrm>
          <a:prstGeom prst="rect">
            <a:avLst/>
          </a:prstGeom>
        </p:spPr>
      </p:pic>
    </p:spTree>
    <p:extLst>
      <p:ext uri="{BB962C8B-B14F-4D97-AF65-F5344CB8AC3E}">
        <p14:creationId xmlns:p14="http://schemas.microsoft.com/office/powerpoint/2010/main" val="31311513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62E89-121D-2BCA-0E62-48CA6B75B7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5E3CF7-A0BE-5816-92D2-1EB118D49E1C}"/>
              </a:ext>
            </a:extLst>
          </p:cNvPr>
          <p:cNvSpPr>
            <a:spLocks noGrp="1"/>
          </p:cNvSpPr>
          <p:nvPr>
            <p:ph type="title"/>
          </p:nvPr>
        </p:nvSpPr>
        <p:spPr/>
        <p:txBody>
          <a:bodyPr/>
          <a:lstStyle/>
          <a:p>
            <a:r>
              <a:rPr lang="en-CN" dirty="0"/>
              <a:t>Large</a:t>
            </a:r>
            <a:r>
              <a:rPr lang="zh-CN" altLang="en-US" dirty="0"/>
              <a:t> </a:t>
            </a:r>
            <a:r>
              <a:rPr lang="en-US" altLang="zh-CN" dirty="0"/>
              <a:t>Language</a:t>
            </a:r>
            <a:r>
              <a:rPr lang="zh-CN" altLang="en-US" dirty="0"/>
              <a:t> </a:t>
            </a:r>
            <a:r>
              <a:rPr lang="en-US" altLang="zh-CN" dirty="0"/>
              <a:t>Models</a:t>
            </a:r>
            <a:endParaRPr lang="en-CN"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FB15CF4-8906-1A7D-9C75-840856CDB715}"/>
                  </a:ext>
                </a:extLst>
              </p:cNvPr>
              <p:cNvSpPr>
                <a:spLocks noGrp="1"/>
              </p:cNvSpPr>
              <p:nvPr>
                <p:ph idx="1"/>
              </p:nvPr>
            </p:nvSpPr>
            <p:spPr>
              <a:xfrm>
                <a:off x="838200" y="1819649"/>
                <a:ext cx="8054788" cy="4351338"/>
              </a:xfrm>
            </p:spPr>
            <p:txBody>
              <a:bodyPr/>
              <a:lstStyle/>
              <a:p>
                <a:r>
                  <a:rPr lang="en-US" altLang="zh-CN" dirty="0"/>
                  <a:t>Given</a:t>
                </a:r>
                <a:r>
                  <a:rPr lang="zh-CN" altLang="en-US" dirty="0"/>
                  <a:t> </a:t>
                </a:r>
                <a:r>
                  <a:rPr lang="en-US" altLang="zh-CN" dirty="0"/>
                  <a:t>a</a:t>
                </a:r>
                <a:r>
                  <a:rPr lang="zh-CN" altLang="en-US" dirty="0"/>
                  <a:t> </a:t>
                </a:r>
                <a:r>
                  <a:rPr lang="en-US" altLang="zh-CN" dirty="0"/>
                  <a:t>sequence</a:t>
                </a:r>
                <a:r>
                  <a:rPr lang="zh-CN" altLang="en-US" dirty="0"/>
                  <a:t> </a:t>
                </a:r>
                <a14:m>
                  <m:oMath xmlns:m="http://schemas.openxmlformats.org/officeDocument/2006/math">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𝑋</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𝑥</m:t>
                        </m:r>
                      </m:e>
                      <m:sub>
                        <m:r>
                          <a:rPr lang="en-US" altLang="zh-CN" sz="2800" b="0" i="1" smtClean="0">
                            <a:latin typeface="Cambria Math" panose="02040503050406030204" pitchFamily="18" charset="0"/>
                          </a:rPr>
                          <m:t>1</m:t>
                        </m:r>
                      </m:sub>
                    </m:sSub>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𝑥</m:t>
                        </m:r>
                      </m:e>
                      <m:sub>
                        <m:r>
                          <a:rPr lang="en-US" altLang="zh-CN" sz="2800" b="0" i="1" smtClean="0">
                            <a:latin typeface="Cambria Math" panose="02040503050406030204" pitchFamily="18" charset="0"/>
                          </a:rPr>
                          <m:t>2</m:t>
                        </m:r>
                      </m:sub>
                    </m:sSub>
                    <m:r>
                      <a:rPr lang="zh-CN" altLang="en-US" sz="2800" b="0" i="1" smtClean="0">
                        <a:latin typeface="Cambria Math" panose="02040503050406030204" pitchFamily="18" charset="0"/>
                      </a:rPr>
                      <m:t> </m:t>
                    </m:r>
                    <m:r>
                      <a:rPr lang="en-US" altLang="zh-CN" sz="2800" b="0" i="1" smtClean="0">
                        <a:latin typeface="Cambria Math" panose="02040503050406030204" pitchFamily="18" charset="0"/>
                      </a:rPr>
                      <m:t>…</m:t>
                    </m:r>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𝑥</m:t>
                        </m:r>
                      </m:e>
                      <m:sub>
                        <m:r>
                          <a:rPr lang="en-US" altLang="zh-CN" sz="2800" b="0" i="1" smtClean="0">
                            <a:latin typeface="Cambria Math" panose="02040503050406030204" pitchFamily="18" charset="0"/>
                          </a:rPr>
                          <m:t>𝑇</m:t>
                        </m:r>
                      </m:sub>
                    </m:sSub>
                  </m:oMath>
                </a14:m>
                <a:r>
                  <a:rPr lang="en-US" altLang="zh-CN" dirty="0"/>
                  <a:t>,</a:t>
                </a:r>
                <a:r>
                  <a:rPr lang="zh-CN" altLang="en-US" dirty="0"/>
                  <a:t> </a:t>
                </a:r>
                <a:r>
                  <a:rPr lang="en-US" altLang="zh-CN" dirty="0"/>
                  <a:t>Next</a:t>
                </a:r>
                <a:r>
                  <a:rPr lang="zh-CN" altLang="en-US" dirty="0"/>
                  <a:t> </a:t>
                </a:r>
                <a:r>
                  <a:rPr lang="en-US" altLang="zh-CN" dirty="0"/>
                  <a:t>Token</a:t>
                </a:r>
                <a:r>
                  <a:rPr lang="zh-CN" altLang="en-US" dirty="0"/>
                  <a:t> </a:t>
                </a:r>
                <a:r>
                  <a:rPr lang="en-US" altLang="zh-CN" dirty="0"/>
                  <a:t>Prediction:</a:t>
                </a:r>
                <a:r>
                  <a:rPr lang="zh-CN" altLang="en-US" dirty="0"/>
                  <a:t> </a:t>
                </a:r>
                <a:r>
                  <a:rPr lang="en-US" altLang="zh-CN" dirty="0"/>
                  <a:t>predicting</a:t>
                </a:r>
                <a:r>
                  <a:rPr lang="zh-CN" altLang="en-US" dirty="0"/>
                  <a:t> </a:t>
                </a:r>
                <a:r>
                  <a:rPr lang="en-US" altLang="zh-CN" dirty="0"/>
                  <a:t>the</a:t>
                </a:r>
                <a:r>
                  <a:rPr lang="zh-CN" altLang="en-US" dirty="0"/>
                  <a:t> </a:t>
                </a:r>
                <a:r>
                  <a:rPr lang="en-US" altLang="zh-CN" dirty="0"/>
                  <a:t>next</a:t>
                </a:r>
                <a:r>
                  <a:rPr lang="zh-CN" altLang="en-US" dirty="0"/>
                  <a:t> </a:t>
                </a:r>
                <a:r>
                  <a:rPr lang="en-US" altLang="zh-CN" dirty="0"/>
                  <a:t>token/word</a:t>
                </a:r>
                <a:r>
                  <a:rPr lang="zh-CN" altLang="en-US" dirty="0"/>
                  <a:t> </a:t>
                </a:r>
                <a:r>
                  <a:rPr lang="en-US" altLang="zh-CN" dirty="0"/>
                  <a:t>conditioning</a:t>
                </a:r>
                <a:r>
                  <a:rPr lang="zh-CN" altLang="en-US" dirty="0"/>
                  <a:t> </a:t>
                </a:r>
                <a:r>
                  <a:rPr lang="en-US" altLang="zh-CN" dirty="0"/>
                  <a:t>on</a:t>
                </a:r>
                <a:r>
                  <a:rPr lang="zh-CN" altLang="en-US" dirty="0"/>
                  <a:t> </a:t>
                </a:r>
                <a:r>
                  <a:rPr lang="en-US" altLang="zh-CN" dirty="0"/>
                  <a:t>the</a:t>
                </a:r>
                <a:r>
                  <a:rPr lang="zh-CN" altLang="en-US" dirty="0"/>
                  <a:t> </a:t>
                </a:r>
                <a:r>
                  <a:rPr lang="en-US" altLang="zh-CN" dirty="0"/>
                  <a:t>preceding</a:t>
                </a:r>
                <a:r>
                  <a:rPr lang="zh-CN" altLang="en-US" dirty="0"/>
                  <a:t> </a:t>
                </a:r>
                <a:r>
                  <a:rPr lang="en-US" altLang="zh-CN" dirty="0"/>
                  <a:t>tokens,</a:t>
                </a:r>
                <a:r>
                  <a:rPr lang="zh-CN" altLang="en-US" dirty="0"/>
                  <a:t> </a:t>
                </a:r>
                <a:r>
                  <a:rPr lang="en-US" altLang="zh-CN" dirty="0"/>
                  <a:t>i.e.</a:t>
                </a:r>
                <a:r>
                  <a:rPr lang="zh-CN" altLang="en-US" dirty="0"/>
                  <a:t> </a:t>
                </a:r>
                <a14:m>
                  <m:oMath xmlns:m="http://schemas.openxmlformats.org/officeDocument/2006/math">
                    <m:r>
                      <a:rPr lang="en-US" altLang="zh-CN" sz="2800" b="0" i="1" smtClean="0">
                        <a:latin typeface="Cambria Math" panose="02040503050406030204" pitchFamily="18" charset="0"/>
                      </a:rPr>
                      <m:t>𝑃</m:t>
                    </m:r>
                    <m:d>
                      <m:dPr>
                        <m:ctrlPr>
                          <a:rPr lang="en-US" altLang="zh-CN" sz="2800" b="0" i="1" smtClean="0">
                            <a:latin typeface="Cambria Math" panose="02040503050406030204" pitchFamily="18" charset="0"/>
                          </a:rPr>
                        </m:ctrlPr>
                      </m:dPr>
                      <m:e>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𝑥</m:t>
                            </m:r>
                          </m:e>
                          <m:sub>
                            <m:r>
                              <a:rPr lang="en-US" altLang="zh-CN" sz="2800" b="0" i="1" smtClean="0">
                                <a:latin typeface="Cambria Math" panose="02040503050406030204" pitchFamily="18" charset="0"/>
                              </a:rPr>
                              <m:t>𝑖</m:t>
                            </m:r>
                          </m:sub>
                        </m:sSub>
                        <m:r>
                          <a:rPr lang="en-US" altLang="zh-CN" sz="2800" b="0" i="1" smtClean="0">
                            <a:latin typeface="Cambria Math" panose="02040503050406030204" pitchFamily="18" charset="0"/>
                          </a:rPr>
                          <m:t>|</m:t>
                        </m:r>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𝑋</m:t>
                            </m:r>
                          </m:e>
                          <m:sub>
                            <m:r>
                              <a:rPr lang="en-US" altLang="zh-CN" sz="2800" b="0" i="1" smtClean="0">
                                <a:latin typeface="Cambria Math" panose="02040503050406030204" pitchFamily="18" charset="0"/>
                              </a:rPr>
                              <m:t>&lt;</m:t>
                            </m:r>
                            <m:r>
                              <a:rPr lang="en-US" altLang="zh-CN" sz="2800" b="0" i="1" smtClean="0">
                                <a:latin typeface="Cambria Math" panose="02040503050406030204" pitchFamily="18" charset="0"/>
                              </a:rPr>
                              <m:t>𝑖</m:t>
                            </m:r>
                          </m:sub>
                        </m:sSub>
                      </m:e>
                    </m:d>
                  </m:oMath>
                </a14:m>
                <a:endParaRPr lang="en-CN" sz="2800" dirty="0"/>
              </a:p>
              <a:p>
                <a:endParaRPr lang="en-CN" dirty="0"/>
              </a:p>
              <a:p>
                <a:endParaRPr lang="en-CN" sz="2800" dirty="0"/>
              </a:p>
              <a:p>
                <a:endParaRPr lang="en-CN" dirty="0"/>
              </a:p>
              <a:p>
                <a:r>
                  <a:rPr lang="en-US" altLang="zh-CN" sz="2800" dirty="0"/>
                  <a:t>In</a:t>
                </a:r>
                <a:r>
                  <a:rPr lang="zh-CN" altLang="en-US" sz="2800" dirty="0"/>
                  <a:t> </a:t>
                </a:r>
                <a:r>
                  <a:rPr lang="en-US" altLang="zh-CN" sz="2800" dirty="0"/>
                  <a:t>practice</a:t>
                </a:r>
                <a:r>
                  <a:rPr lang="en-US" altLang="zh-CN" dirty="0"/>
                  <a:t>,</a:t>
                </a:r>
                <a:r>
                  <a:rPr lang="zh-CN" altLang="en-US" dirty="0"/>
                  <a:t> </a:t>
                </a:r>
                <a:r>
                  <a:rPr lang="en-US" altLang="zh-CN" dirty="0"/>
                  <a:t>we</a:t>
                </a:r>
                <a:r>
                  <a:rPr lang="zh-CN" altLang="en-US" dirty="0"/>
                  <a:t> </a:t>
                </a:r>
                <a:r>
                  <a:rPr lang="en-US" altLang="zh-CN" dirty="0"/>
                  <a:t>will</a:t>
                </a:r>
                <a:r>
                  <a:rPr lang="zh-CN" altLang="en-US" dirty="0"/>
                  <a:t> </a:t>
                </a:r>
                <a:r>
                  <a:rPr lang="en-US" altLang="zh-CN" dirty="0"/>
                  <a:t>specify</a:t>
                </a:r>
                <a:r>
                  <a:rPr lang="zh-CN" altLang="en-US" dirty="0"/>
                  <a:t> </a:t>
                </a:r>
                <a:r>
                  <a:rPr lang="en-US" altLang="zh-CN" dirty="0"/>
                  <a:t>a</a:t>
                </a:r>
                <a:r>
                  <a:rPr lang="zh-CN" altLang="en-US" dirty="0"/>
                  <a:t> </a:t>
                </a:r>
                <a:r>
                  <a:rPr lang="en-US" altLang="zh-CN" dirty="0"/>
                  <a:t>maximum</a:t>
                </a:r>
                <a:r>
                  <a:rPr lang="zh-CN" altLang="en-US" dirty="0"/>
                  <a:t> </a:t>
                </a:r>
                <a:r>
                  <a:rPr lang="en-US" altLang="zh-CN" dirty="0"/>
                  <a:t>context</a:t>
                </a:r>
                <a:r>
                  <a:rPr lang="zh-CN" altLang="en-US" dirty="0"/>
                  <a:t> </a:t>
                </a:r>
                <a:r>
                  <a:rPr lang="en-US" altLang="zh-CN" dirty="0"/>
                  <a:t>window</a:t>
                </a:r>
                <a:endParaRPr lang="en-CN" sz="2800" dirty="0"/>
              </a:p>
              <a:p>
                <a:endParaRPr lang="en-CN" dirty="0"/>
              </a:p>
              <a:p>
                <a:endParaRPr lang="en-CN" sz="2800" dirty="0"/>
              </a:p>
              <a:p>
                <a:endParaRPr lang="en-CN" sz="2800" dirty="0"/>
              </a:p>
              <a:p>
                <a:endParaRPr lang="en-CN" dirty="0"/>
              </a:p>
              <a:p>
                <a:endParaRPr lang="en-CN" sz="2800" dirty="0"/>
              </a:p>
              <a:p>
                <a:endParaRPr lang="en-CN" dirty="0"/>
              </a:p>
              <a:p>
                <a:endParaRPr lang="en-CN" sz="2800" dirty="0"/>
              </a:p>
              <a:p>
                <a:endParaRPr lang="en-US" altLang="zh-CN" dirty="0"/>
              </a:p>
              <a:p>
                <a:endParaRPr lang="en-US" dirty="0"/>
              </a:p>
              <a:p>
                <a:endParaRPr lang="en-US" dirty="0"/>
              </a:p>
            </p:txBody>
          </p:sp>
        </mc:Choice>
        <mc:Fallback>
          <p:sp>
            <p:nvSpPr>
              <p:cNvPr id="3" name="Content Placeholder 2">
                <a:extLst>
                  <a:ext uri="{FF2B5EF4-FFF2-40B4-BE49-F238E27FC236}">
                    <a16:creationId xmlns:a16="http://schemas.microsoft.com/office/drawing/2014/main" id="{AFB15CF4-8906-1A7D-9C75-840856CDB715}"/>
                  </a:ext>
                </a:extLst>
              </p:cNvPr>
              <p:cNvSpPr>
                <a:spLocks noGrp="1" noRot="1" noChangeAspect="1" noMove="1" noResize="1" noEditPoints="1" noAdjustHandles="1" noChangeArrowheads="1" noChangeShapeType="1" noTextEdit="1"/>
              </p:cNvSpPr>
              <p:nvPr>
                <p:ph idx="1"/>
              </p:nvPr>
            </p:nvSpPr>
            <p:spPr>
              <a:xfrm>
                <a:off x="838200" y="1819649"/>
                <a:ext cx="8054788" cy="4351338"/>
              </a:xfrm>
              <a:blipFill>
                <a:blip r:embed="rId4"/>
                <a:stretch>
                  <a:fillRect l="-1417" t="-2332"/>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23F6C5A5-EF74-6B47-6B17-A68C1E7B4F8A}"/>
                  </a:ext>
                </a:extLst>
              </p:cNvPr>
              <p:cNvSpPr txBox="1"/>
              <p:nvPr/>
            </p:nvSpPr>
            <p:spPr>
              <a:xfrm>
                <a:off x="2791012" y="3251805"/>
                <a:ext cx="6305176" cy="113082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rPr>
                        <m:t>𝑂</m:t>
                      </m:r>
                      <m:r>
                        <a:rPr lang="en-US" altLang="zh-CN" sz="2400" b="0" i="1" smtClean="0">
                          <a:latin typeface="Cambria Math" panose="02040503050406030204" pitchFamily="18" charset="0"/>
                        </a:rPr>
                        <m:t>=1/</m:t>
                      </m:r>
                      <m:r>
                        <a:rPr lang="en-US" altLang="zh-CN" sz="2400" b="0" i="1" smtClean="0">
                          <a:latin typeface="Cambria Math" panose="02040503050406030204" pitchFamily="18" charset="0"/>
                        </a:rPr>
                        <m:t>𝑇</m:t>
                      </m:r>
                      <m:nary>
                        <m:naryPr>
                          <m:chr m:val="∑"/>
                          <m:ctrlPr>
                            <a:rPr lang="en-US" altLang="zh-CN" sz="2400" b="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=1</m:t>
                          </m:r>
                        </m:sub>
                        <m:sup>
                          <m:r>
                            <a:rPr lang="en-US" altLang="zh-CN" sz="2400" b="0" i="1" smtClean="0">
                              <a:latin typeface="Cambria Math" panose="02040503050406030204" pitchFamily="18" charset="0"/>
                            </a:rPr>
                            <m:t>𝑇</m:t>
                          </m:r>
                        </m:sup>
                        <m:e>
                          <m:func>
                            <m:funcPr>
                              <m:ctrlPr>
                                <a:rPr lang="zh-CN" altLang="en-US" sz="2400" b="0" i="1" smtClean="0">
                                  <a:latin typeface="Cambria Math" panose="02040503050406030204" pitchFamily="18" charset="0"/>
                                </a:rPr>
                              </m:ctrlPr>
                            </m:funcPr>
                            <m:fName>
                              <m:r>
                                <m:rPr>
                                  <m:sty m:val="p"/>
                                </m:rPr>
                                <a:rPr lang="en-US" altLang="zh-CN" sz="2400" b="0" i="0" smtClean="0">
                                  <a:latin typeface="Cambria Math" panose="02040503050406030204" pitchFamily="18" charset="0"/>
                                </a:rPr>
                                <m:t>log</m:t>
                              </m:r>
                            </m:fName>
                            <m:e>
                              <m:r>
                                <a:rPr lang="en-US" altLang="zh-CN" sz="2400" i="1">
                                  <a:latin typeface="Cambria Math" panose="02040503050406030204" pitchFamily="18" charset="0"/>
                                </a:rPr>
                                <m:t>𝑃</m:t>
                              </m:r>
                              <m:d>
                                <m:dPr>
                                  <m:ctrlPr>
                                    <a:rPr lang="en-US" altLang="zh-CN" sz="2400" i="1">
                                      <a:latin typeface="Cambria Math" panose="02040503050406030204" pitchFamily="18" charset="0"/>
                                    </a:rPr>
                                  </m:ctrlPr>
                                </m:d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𝑋</m:t>
                                      </m:r>
                                    </m:e>
                                    <m:sub>
                                      <m:r>
                                        <a:rPr lang="en-US" altLang="zh-CN" sz="2400" i="1">
                                          <a:latin typeface="Cambria Math" panose="02040503050406030204" pitchFamily="18" charset="0"/>
                                        </a:rPr>
                                        <m:t>&lt;</m:t>
                                      </m:r>
                                      <m:r>
                                        <a:rPr lang="en-US" altLang="zh-CN" sz="2400" i="1">
                                          <a:latin typeface="Cambria Math" panose="02040503050406030204" pitchFamily="18" charset="0"/>
                                        </a:rPr>
                                        <m:t>𝑖</m:t>
                                      </m:r>
                                    </m:sub>
                                  </m:sSub>
                                </m:e>
                              </m:d>
                            </m:e>
                          </m:func>
                        </m:e>
                      </m:nary>
                    </m:oMath>
                  </m:oMathPara>
                </a14:m>
                <a:endParaRPr lang="en-CN" sz="2400" dirty="0"/>
              </a:p>
            </p:txBody>
          </p:sp>
        </mc:Choice>
        <mc:Fallback>
          <p:sp>
            <p:nvSpPr>
              <p:cNvPr id="9" name="TextBox 8">
                <a:extLst>
                  <a:ext uri="{FF2B5EF4-FFF2-40B4-BE49-F238E27FC236}">
                    <a16:creationId xmlns:a16="http://schemas.microsoft.com/office/drawing/2014/main" id="{23F6C5A5-EF74-6B47-6B17-A68C1E7B4F8A}"/>
                  </a:ext>
                </a:extLst>
              </p:cNvPr>
              <p:cNvSpPr txBox="1">
                <a:spLocks noRot="1" noChangeAspect="1" noMove="1" noResize="1" noEditPoints="1" noAdjustHandles="1" noChangeArrowheads="1" noChangeShapeType="1" noTextEdit="1"/>
              </p:cNvSpPr>
              <p:nvPr/>
            </p:nvSpPr>
            <p:spPr>
              <a:xfrm>
                <a:off x="2791012" y="3251805"/>
                <a:ext cx="6305176" cy="1130822"/>
              </a:xfrm>
              <a:prstGeom prst="rect">
                <a:avLst/>
              </a:prstGeom>
              <a:blipFill>
                <a:blip r:embed="rId5"/>
                <a:stretch>
                  <a:fillRect t="-100000" b="-154945"/>
                </a:stretch>
              </a:blipFill>
            </p:spPr>
            <p:txBody>
              <a:bodyPr/>
              <a:lstStyle/>
              <a:p>
                <a:r>
                  <a:rPr lang="en-CN">
                    <a:noFill/>
                  </a:rPr>
                  <a:t> </a:t>
                </a:r>
              </a:p>
            </p:txBody>
          </p:sp>
        </mc:Fallback>
      </mc:AlternateContent>
      <p:pic>
        <p:nvPicPr>
          <p:cNvPr id="15" name="nn_lm_prob_idea.mp4">
            <a:hlinkClick r:id="" action="ppaction://media"/>
            <a:extLst>
              <a:ext uri="{FF2B5EF4-FFF2-40B4-BE49-F238E27FC236}">
                <a16:creationId xmlns:a16="http://schemas.microsoft.com/office/drawing/2014/main" id="{4FC35763-DD28-14AB-4B46-33BBF015201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892988" y="2210173"/>
            <a:ext cx="3083335" cy="2449606"/>
          </a:xfrm>
          <a:prstGeom prst="rect">
            <a:avLst/>
          </a:prstGeom>
        </p:spPr>
      </p:pic>
      <p:sp>
        <p:nvSpPr>
          <p:cNvPr id="16" name="TextBox 15">
            <a:extLst>
              <a:ext uri="{FF2B5EF4-FFF2-40B4-BE49-F238E27FC236}">
                <a16:creationId xmlns:a16="http://schemas.microsoft.com/office/drawing/2014/main" id="{BB972FB9-70B1-5F39-8021-E19F7B3AB406}"/>
              </a:ext>
            </a:extLst>
          </p:cNvPr>
          <p:cNvSpPr txBox="1"/>
          <p:nvPr/>
        </p:nvSpPr>
        <p:spPr>
          <a:xfrm>
            <a:off x="1255060" y="5986321"/>
            <a:ext cx="6283964" cy="369332"/>
          </a:xfrm>
          <a:prstGeom prst="rect">
            <a:avLst/>
          </a:prstGeom>
          <a:noFill/>
        </p:spPr>
        <p:txBody>
          <a:bodyPr wrap="none" rtlCol="0">
            <a:spAutoFit/>
          </a:bodyPr>
          <a:lstStyle/>
          <a:p>
            <a:r>
              <a:rPr lang="en-US" dirty="0"/>
              <a:t>https://</a:t>
            </a:r>
            <a:r>
              <a:rPr lang="en-US" dirty="0" err="1"/>
              <a:t>lena-voita.github.io</a:t>
            </a:r>
            <a:r>
              <a:rPr lang="en-US" dirty="0"/>
              <a:t>/</a:t>
            </a:r>
            <a:r>
              <a:rPr lang="en-US" dirty="0" err="1"/>
              <a:t>nlp_course</a:t>
            </a:r>
            <a:r>
              <a:rPr lang="en-US" dirty="0"/>
              <a:t>/</a:t>
            </a:r>
            <a:r>
              <a:rPr lang="en-US" dirty="0" err="1"/>
              <a:t>language_modeling.html</a:t>
            </a:r>
            <a:endParaRPr lang="en-CN" dirty="0"/>
          </a:p>
        </p:txBody>
      </p:sp>
    </p:spTree>
    <p:extLst>
      <p:ext uri="{BB962C8B-B14F-4D97-AF65-F5344CB8AC3E}">
        <p14:creationId xmlns:p14="http://schemas.microsoft.com/office/powerpoint/2010/main" val="233355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0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E8273-9348-3FE0-8268-7D32AEC87CEE}"/>
              </a:ext>
            </a:extLst>
          </p:cNvPr>
          <p:cNvSpPr>
            <a:spLocks noGrp="1"/>
          </p:cNvSpPr>
          <p:nvPr>
            <p:ph type="title"/>
          </p:nvPr>
        </p:nvSpPr>
        <p:spPr/>
        <p:txBody>
          <a:bodyPr/>
          <a:lstStyle/>
          <a:p>
            <a:r>
              <a:rPr lang="en-CN" dirty="0"/>
              <a:t>Next</a:t>
            </a:r>
            <a:r>
              <a:rPr lang="zh-CN" altLang="en-US" dirty="0"/>
              <a:t> </a:t>
            </a:r>
            <a:r>
              <a:rPr lang="en-US" altLang="zh-CN" dirty="0"/>
              <a:t>Token</a:t>
            </a:r>
            <a:r>
              <a:rPr lang="zh-CN" altLang="en-US" dirty="0"/>
              <a:t> </a:t>
            </a:r>
            <a:r>
              <a:rPr lang="en-US" altLang="zh-CN" dirty="0"/>
              <a:t>Prediction</a:t>
            </a:r>
            <a:endParaRPr lang="en-CN" dirty="0"/>
          </a:p>
        </p:txBody>
      </p:sp>
      <p:sp>
        <p:nvSpPr>
          <p:cNvPr id="3" name="Content Placeholder 2">
            <a:extLst>
              <a:ext uri="{FF2B5EF4-FFF2-40B4-BE49-F238E27FC236}">
                <a16:creationId xmlns:a16="http://schemas.microsoft.com/office/drawing/2014/main" id="{B4262595-9E0D-08B4-7DE2-6FADA84185BD}"/>
              </a:ext>
            </a:extLst>
          </p:cNvPr>
          <p:cNvSpPr>
            <a:spLocks noGrp="1"/>
          </p:cNvSpPr>
          <p:nvPr>
            <p:ph idx="1"/>
          </p:nvPr>
        </p:nvSpPr>
        <p:spPr/>
        <p:txBody>
          <a:bodyPr/>
          <a:lstStyle/>
          <a:p>
            <a:r>
              <a:rPr lang="en-US" altLang="zh-CN" dirty="0"/>
              <a:t>Essentially</a:t>
            </a:r>
            <a:r>
              <a:rPr lang="zh-CN" altLang="en-US" dirty="0"/>
              <a:t> </a:t>
            </a:r>
            <a:r>
              <a:rPr lang="en-US" altLang="zh-CN" dirty="0"/>
              <a:t>learning</a:t>
            </a:r>
            <a:r>
              <a:rPr lang="zh-CN" altLang="en-US" dirty="0"/>
              <a:t> </a:t>
            </a:r>
            <a:r>
              <a:rPr lang="en-US" altLang="zh-CN" dirty="0"/>
              <a:t>a</a:t>
            </a:r>
            <a:r>
              <a:rPr lang="zh-CN" altLang="en-US" dirty="0"/>
              <a:t> </a:t>
            </a:r>
            <a:r>
              <a:rPr lang="en-US" altLang="zh-CN" dirty="0"/>
              <a:t>mapping</a:t>
            </a:r>
            <a:r>
              <a:rPr lang="zh-CN" altLang="en-US" dirty="0"/>
              <a:t> </a:t>
            </a:r>
            <a:r>
              <a:rPr lang="en-US" altLang="zh-CN" dirty="0"/>
              <a:t>function</a:t>
            </a:r>
            <a:r>
              <a:rPr lang="zh-CN" altLang="en-US" dirty="0"/>
              <a:t> </a:t>
            </a:r>
            <a:r>
              <a:rPr lang="en-US" altLang="zh-CN" dirty="0"/>
              <a:t>f:</a:t>
            </a:r>
            <a:r>
              <a:rPr lang="zh-CN" altLang="en-US" dirty="0"/>
              <a:t> </a:t>
            </a:r>
            <a:r>
              <a:rPr lang="en-US" altLang="zh-CN" dirty="0"/>
              <a:t>context</a:t>
            </a:r>
            <a:r>
              <a:rPr lang="zh-CN" altLang="en-US" dirty="0"/>
              <a:t> </a:t>
            </a:r>
            <a:r>
              <a:rPr lang="en-US" altLang="zh-CN" dirty="0"/>
              <a:t>-&gt;</a:t>
            </a:r>
            <a:r>
              <a:rPr lang="zh-CN" altLang="en-US" dirty="0"/>
              <a:t> </a:t>
            </a:r>
            <a:r>
              <a:rPr lang="en-US" altLang="zh-CN" dirty="0"/>
              <a:t>word</a:t>
            </a:r>
          </a:p>
          <a:p>
            <a:pPr lvl="1"/>
            <a:r>
              <a:rPr lang="en-US" altLang="zh-CN" dirty="0"/>
              <a:t>a</a:t>
            </a:r>
            <a:r>
              <a:rPr lang="zh-CN" altLang="en-US" dirty="0"/>
              <a:t> </a:t>
            </a:r>
            <a:r>
              <a:rPr lang="en-US" altLang="zh-CN" dirty="0"/>
              <a:t>classification</a:t>
            </a:r>
            <a:r>
              <a:rPr lang="zh-CN" altLang="en-US" dirty="0"/>
              <a:t> </a:t>
            </a:r>
            <a:r>
              <a:rPr lang="en-US" altLang="zh-CN" dirty="0"/>
              <a:t>problem</a:t>
            </a:r>
            <a:endParaRPr lang="en-CN" dirty="0"/>
          </a:p>
        </p:txBody>
      </p:sp>
      <p:pic>
        <p:nvPicPr>
          <p:cNvPr id="4" name="Picture 3">
            <a:extLst>
              <a:ext uri="{FF2B5EF4-FFF2-40B4-BE49-F238E27FC236}">
                <a16:creationId xmlns:a16="http://schemas.microsoft.com/office/drawing/2014/main" id="{4C947AF5-F957-E8CC-4E73-3664A12A83E8}"/>
              </a:ext>
            </a:extLst>
          </p:cNvPr>
          <p:cNvPicPr>
            <a:picLocks noChangeAspect="1"/>
          </p:cNvPicPr>
          <p:nvPr/>
        </p:nvPicPr>
        <p:blipFill>
          <a:blip r:embed="rId2"/>
          <a:stretch>
            <a:fillRect/>
          </a:stretch>
        </p:blipFill>
        <p:spPr>
          <a:xfrm>
            <a:off x="1169894" y="2753708"/>
            <a:ext cx="7772400" cy="3848749"/>
          </a:xfrm>
          <a:prstGeom prst="rect">
            <a:avLst/>
          </a:prstGeom>
        </p:spPr>
      </p:pic>
    </p:spTree>
    <p:extLst>
      <p:ext uri="{BB962C8B-B14F-4D97-AF65-F5344CB8AC3E}">
        <p14:creationId xmlns:p14="http://schemas.microsoft.com/office/powerpoint/2010/main" val="3709427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28C28-E7BC-4271-F9FA-685AB6DBA83E}"/>
              </a:ext>
            </a:extLst>
          </p:cNvPr>
          <p:cNvSpPr>
            <a:spLocks noGrp="1"/>
          </p:cNvSpPr>
          <p:nvPr>
            <p:ph type="title"/>
          </p:nvPr>
        </p:nvSpPr>
        <p:spPr/>
        <p:txBody>
          <a:bodyPr/>
          <a:lstStyle/>
          <a:p>
            <a:r>
              <a:rPr lang="en-US" altLang="zh-CN" dirty="0"/>
              <a:t>History</a:t>
            </a:r>
            <a:r>
              <a:rPr lang="zh-CN" altLang="en-US" dirty="0"/>
              <a:t> </a:t>
            </a:r>
            <a:r>
              <a:rPr lang="en-US" altLang="zh-CN" dirty="0"/>
              <a:t>of</a:t>
            </a:r>
            <a:r>
              <a:rPr lang="zh-CN" altLang="en-US" dirty="0"/>
              <a:t> </a:t>
            </a:r>
            <a:r>
              <a:rPr lang="en-US" altLang="zh-CN" dirty="0"/>
              <a:t>Generative</a:t>
            </a:r>
            <a:r>
              <a:rPr lang="zh-CN" altLang="en-US" dirty="0"/>
              <a:t> </a:t>
            </a:r>
            <a:r>
              <a:rPr lang="en-US" altLang="zh-CN" dirty="0"/>
              <a:t>LLMs</a:t>
            </a:r>
            <a:endParaRPr lang="en-CN" dirty="0"/>
          </a:p>
        </p:txBody>
      </p:sp>
      <p:pic>
        <p:nvPicPr>
          <p:cNvPr id="2050" name="Picture 2" descr="Klu LLM Timeline">
            <a:extLst>
              <a:ext uri="{FF2B5EF4-FFF2-40B4-BE49-F238E27FC236}">
                <a16:creationId xmlns:a16="http://schemas.microsoft.com/office/drawing/2014/main" id="{0E58C740-3E9E-02E6-4C3F-817EF606D0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7347" y="1559912"/>
            <a:ext cx="7438371" cy="44157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FD15033-91F2-4EA7-CDF2-8FF5751A3C49}"/>
              </a:ext>
            </a:extLst>
          </p:cNvPr>
          <p:cNvSpPr txBox="1"/>
          <p:nvPr/>
        </p:nvSpPr>
        <p:spPr>
          <a:xfrm>
            <a:off x="4309035" y="6329082"/>
            <a:ext cx="4347344" cy="307777"/>
          </a:xfrm>
          <a:prstGeom prst="rect">
            <a:avLst/>
          </a:prstGeom>
          <a:noFill/>
        </p:spPr>
        <p:txBody>
          <a:bodyPr wrap="none" rtlCol="0">
            <a:spAutoFit/>
          </a:bodyPr>
          <a:lstStyle/>
          <a:p>
            <a:r>
              <a:rPr lang="en-US" altLang="zh-CN" sz="1400" dirty="0"/>
              <a:t>Figure</a:t>
            </a:r>
            <a:r>
              <a:rPr lang="zh-CN" altLang="en-US" sz="1400" dirty="0"/>
              <a:t> </a:t>
            </a:r>
            <a:r>
              <a:rPr lang="en-US" altLang="zh-CN" sz="1400" dirty="0"/>
              <a:t>from</a:t>
            </a:r>
            <a:r>
              <a:rPr lang="zh-CN" altLang="en-US" sz="1400" dirty="0"/>
              <a:t> </a:t>
            </a:r>
            <a:r>
              <a:rPr lang="en-US" altLang="zh-CN" sz="1400" dirty="0"/>
              <a:t>https://</a:t>
            </a:r>
            <a:r>
              <a:rPr lang="en-US" altLang="zh-CN" sz="1400" dirty="0" err="1"/>
              <a:t>klu.ai</a:t>
            </a:r>
            <a:r>
              <a:rPr lang="en-US" altLang="zh-CN" sz="1400" dirty="0"/>
              <a:t>/glossary/large-language-model</a:t>
            </a:r>
            <a:endParaRPr lang="en-CN" sz="1400" dirty="0"/>
          </a:p>
        </p:txBody>
      </p:sp>
    </p:spTree>
    <p:extLst>
      <p:ext uri="{BB962C8B-B14F-4D97-AF65-F5344CB8AC3E}">
        <p14:creationId xmlns:p14="http://schemas.microsoft.com/office/powerpoint/2010/main" val="12121595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B2896-9505-7453-4716-21FC33D284C0}"/>
              </a:ext>
            </a:extLst>
          </p:cNvPr>
          <p:cNvSpPr>
            <a:spLocks noGrp="1"/>
          </p:cNvSpPr>
          <p:nvPr>
            <p:ph type="title"/>
          </p:nvPr>
        </p:nvSpPr>
        <p:spPr/>
        <p:txBody>
          <a:bodyPr/>
          <a:lstStyle/>
          <a:p>
            <a:r>
              <a:rPr lang="en-US" altLang="zh-CN" dirty="0"/>
              <a:t>Mode</a:t>
            </a:r>
            <a:r>
              <a:rPr lang="zh-CN" altLang="en-US" dirty="0"/>
              <a:t> </a:t>
            </a:r>
            <a:r>
              <a:rPr lang="en-US" altLang="zh-CN" dirty="0"/>
              <a:t>Size</a:t>
            </a:r>
            <a:r>
              <a:rPr lang="zh-CN" altLang="en-US" dirty="0"/>
              <a:t> </a:t>
            </a:r>
            <a:r>
              <a:rPr lang="en-US" altLang="zh-CN" dirty="0"/>
              <a:t>over</a:t>
            </a:r>
            <a:r>
              <a:rPr lang="zh-CN" altLang="en-US" dirty="0"/>
              <a:t> </a:t>
            </a:r>
            <a:r>
              <a:rPr lang="en-US" altLang="zh-CN" dirty="0"/>
              <a:t>Time</a:t>
            </a:r>
            <a:endParaRPr lang="en-CN" dirty="0"/>
          </a:p>
        </p:txBody>
      </p:sp>
      <p:pic>
        <p:nvPicPr>
          <p:cNvPr id="5122" name="Picture 2" descr="LLMs: A New Moore's Law, as presented, the size of models grows... |  Download Scientific Diagram">
            <a:extLst>
              <a:ext uri="{FF2B5EF4-FFF2-40B4-BE49-F238E27FC236}">
                <a16:creationId xmlns:a16="http://schemas.microsoft.com/office/drawing/2014/main" id="{B65788EA-D364-268B-FC3B-58C44932245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26189" y="1535300"/>
            <a:ext cx="7803173" cy="4296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77379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24D9D-2EC0-74A1-6143-BB2795175238}"/>
              </a:ext>
            </a:extLst>
          </p:cNvPr>
          <p:cNvSpPr>
            <a:spLocks noGrp="1"/>
          </p:cNvSpPr>
          <p:nvPr>
            <p:ph type="title"/>
          </p:nvPr>
        </p:nvSpPr>
        <p:spPr/>
        <p:txBody>
          <a:bodyPr/>
          <a:lstStyle/>
          <a:p>
            <a:r>
              <a:rPr lang="en-US" altLang="zh-CN" dirty="0"/>
              <a:t>Context</a:t>
            </a:r>
            <a:r>
              <a:rPr lang="zh-CN" altLang="en-US" dirty="0"/>
              <a:t> </a:t>
            </a:r>
            <a:r>
              <a:rPr lang="en-US" altLang="zh-CN" dirty="0"/>
              <a:t>Size</a:t>
            </a:r>
            <a:r>
              <a:rPr lang="zh-CN" altLang="en-US" dirty="0"/>
              <a:t> </a:t>
            </a:r>
            <a:r>
              <a:rPr lang="en-US" altLang="zh-CN" dirty="0"/>
              <a:t>over</a:t>
            </a:r>
            <a:r>
              <a:rPr lang="zh-CN" altLang="en-US" dirty="0"/>
              <a:t> </a:t>
            </a:r>
            <a:r>
              <a:rPr lang="en-US" altLang="zh-CN" dirty="0"/>
              <a:t>Time</a:t>
            </a:r>
            <a:r>
              <a:rPr lang="zh-CN" altLang="en-US" dirty="0"/>
              <a:t> </a:t>
            </a:r>
            <a:endParaRPr lang="en-CN" dirty="0"/>
          </a:p>
        </p:txBody>
      </p:sp>
      <p:sp>
        <p:nvSpPr>
          <p:cNvPr id="3" name="Content Placeholder 2">
            <a:extLst>
              <a:ext uri="{FF2B5EF4-FFF2-40B4-BE49-F238E27FC236}">
                <a16:creationId xmlns:a16="http://schemas.microsoft.com/office/drawing/2014/main" id="{32C2D290-F09D-27CB-9090-36E940EEE0DF}"/>
              </a:ext>
            </a:extLst>
          </p:cNvPr>
          <p:cNvSpPr>
            <a:spLocks noGrp="1"/>
          </p:cNvSpPr>
          <p:nvPr>
            <p:ph idx="1"/>
          </p:nvPr>
        </p:nvSpPr>
        <p:spPr/>
        <p:txBody>
          <a:bodyPr/>
          <a:lstStyle/>
          <a:p>
            <a:endParaRPr lang="en-CN"/>
          </a:p>
        </p:txBody>
      </p:sp>
      <p:pic>
        <p:nvPicPr>
          <p:cNvPr id="7170" name="Picture 2">
            <a:extLst>
              <a:ext uri="{FF2B5EF4-FFF2-40B4-BE49-F238E27FC236}">
                <a16:creationId xmlns:a16="http://schemas.microsoft.com/office/drawing/2014/main" id="{D349EDEE-4B23-D3B1-A19C-A989F82121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188" y="1445585"/>
            <a:ext cx="8110071" cy="410889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856E879-809B-BBE8-9412-C23F99D95BBE}"/>
              </a:ext>
            </a:extLst>
          </p:cNvPr>
          <p:cNvSpPr txBox="1"/>
          <p:nvPr/>
        </p:nvSpPr>
        <p:spPr>
          <a:xfrm>
            <a:off x="1685365" y="5689413"/>
            <a:ext cx="7990842" cy="276999"/>
          </a:xfrm>
          <a:prstGeom prst="rect">
            <a:avLst/>
          </a:prstGeom>
          <a:noFill/>
        </p:spPr>
        <p:txBody>
          <a:bodyPr wrap="none" rtlCol="0">
            <a:spAutoFit/>
          </a:bodyPr>
          <a:lstStyle/>
          <a:p>
            <a:r>
              <a:rPr lang="en-US" altLang="zh-CN" sz="1200" dirty="0"/>
              <a:t>Figure</a:t>
            </a:r>
            <a:r>
              <a:rPr lang="zh-CN" altLang="en-US" sz="1200" dirty="0"/>
              <a:t> </a:t>
            </a:r>
            <a:r>
              <a:rPr lang="en-US" altLang="zh-CN" sz="1200" dirty="0"/>
              <a:t>from</a:t>
            </a:r>
            <a:r>
              <a:rPr lang="zh-CN" altLang="en-US" sz="1200" dirty="0"/>
              <a:t> </a:t>
            </a:r>
            <a:r>
              <a:rPr lang="en-US" altLang="zh-CN" sz="1200" dirty="0"/>
              <a:t>https://</a:t>
            </a:r>
            <a:r>
              <a:rPr lang="en-US" altLang="zh-CN" sz="1200" dirty="0" err="1"/>
              <a:t>cerebras.ai</a:t>
            </a:r>
            <a:r>
              <a:rPr lang="en-US" altLang="zh-CN" sz="1200" dirty="0"/>
              <a:t>/machine-learning/variable-sequence-length-training-for-long-context-large-language-models/</a:t>
            </a:r>
            <a:endParaRPr lang="en-CN" sz="1200" dirty="0"/>
          </a:p>
        </p:txBody>
      </p:sp>
    </p:spTree>
    <p:extLst>
      <p:ext uri="{BB962C8B-B14F-4D97-AF65-F5344CB8AC3E}">
        <p14:creationId xmlns:p14="http://schemas.microsoft.com/office/powerpoint/2010/main" val="37934700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F01B4-14C6-ECCB-920E-A9A9D6B57273}"/>
              </a:ext>
            </a:extLst>
          </p:cNvPr>
          <p:cNvSpPr>
            <a:spLocks noGrp="1"/>
          </p:cNvSpPr>
          <p:nvPr>
            <p:ph type="title"/>
          </p:nvPr>
        </p:nvSpPr>
        <p:spPr/>
        <p:txBody>
          <a:bodyPr/>
          <a:lstStyle/>
          <a:p>
            <a:r>
              <a:rPr lang="en-US" altLang="zh-CN" dirty="0"/>
              <a:t>Open</a:t>
            </a:r>
            <a:r>
              <a:rPr lang="zh-CN" altLang="en-US" dirty="0"/>
              <a:t> </a:t>
            </a:r>
            <a:r>
              <a:rPr lang="en-US" altLang="zh-CN" dirty="0"/>
              <a:t>vs</a:t>
            </a:r>
            <a:r>
              <a:rPr lang="zh-CN" altLang="en-US" dirty="0"/>
              <a:t> </a:t>
            </a:r>
            <a:r>
              <a:rPr lang="en-US" altLang="zh-CN" dirty="0"/>
              <a:t>Closed</a:t>
            </a:r>
            <a:r>
              <a:rPr lang="zh-CN" altLang="en-US" dirty="0"/>
              <a:t> </a:t>
            </a:r>
            <a:r>
              <a:rPr lang="en-US" altLang="zh-CN" dirty="0"/>
              <a:t>LLMs</a:t>
            </a:r>
            <a:endParaRPr lang="en-CN" dirty="0"/>
          </a:p>
        </p:txBody>
      </p:sp>
      <p:sp>
        <p:nvSpPr>
          <p:cNvPr id="3" name="Content Placeholder 2">
            <a:extLst>
              <a:ext uri="{FF2B5EF4-FFF2-40B4-BE49-F238E27FC236}">
                <a16:creationId xmlns:a16="http://schemas.microsoft.com/office/drawing/2014/main" id="{3B17049F-1123-E2DD-940B-89228B1F96CD}"/>
              </a:ext>
            </a:extLst>
          </p:cNvPr>
          <p:cNvSpPr>
            <a:spLocks noGrp="1"/>
          </p:cNvSpPr>
          <p:nvPr>
            <p:ph idx="1"/>
          </p:nvPr>
        </p:nvSpPr>
        <p:spPr/>
        <p:txBody>
          <a:bodyPr/>
          <a:lstStyle/>
          <a:p>
            <a:endParaRPr lang="en-CN" dirty="0"/>
          </a:p>
        </p:txBody>
      </p:sp>
      <p:pic>
        <p:nvPicPr>
          <p:cNvPr id="9218" name="Picture 2" descr="No alt text provided for this image">
            <a:extLst>
              <a:ext uri="{FF2B5EF4-FFF2-40B4-BE49-F238E27FC236}">
                <a16:creationId xmlns:a16="http://schemas.microsoft.com/office/drawing/2014/main" id="{367A8273-6E4F-348F-4B4A-EAFE4D0905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8088" y="1528178"/>
            <a:ext cx="6922994" cy="47321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13585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DAC45-0CA1-1636-7F0B-2B30C2738609}"/>
              </a:ext>
            </a:extLst>
          </p:cNvPr>
          <p:cNvSpPr>
            <a:spLocks noGrp="1"/>
          </p:cNvSpPr>
          <p:nvPr>
            <p:ph type="title"/>
          </p:nvPr>
        </p:nvSpPr>
        <p:spPr/>
        <p:txBody>
          <a:bodyPr/>
          <a:lstStyle/>
          <a:p>
            <a:r>
              <a:rPr lang="en-CN" dirty="0"/>
              <a:t>Closed</a:t>
            </a:r>
            <a:r>
              <a:rPr lang="en-US" altLang="zh-CN" dirty="0"/>
              <a:t>-Source</a:t>
            </a:r>
            <a:r>
              <a:rPr lang="zh-CN" altLang="en-US" dirty="0"/>
              <a:t>  </a:t>
            </a:r>
            <a:r>
              <a:rPr lang="en-US" altLang="zh-CN" dirty="0"/>
              <a:t>LLMs</a:t>
            </a:r>
            <a:endParaRPr lang="en-CN" dirty="0"/>
          </a:p>
        </p:txBody>
      </p:sp>
      <p:sp>
        <p:nvSpPr>
          <p:cNvPr id="3" name="Content Placeholder 2">
            <a:extLst>
              <a:ext uri="{FF2B5EF4-FFF2-40B4-BE49-F238E27FC236}">
                <a16:creationId xmlns:a16="http://schemas.microsoft.com/office/drawing/2014/main" id="{A97CCF01-181C-7D14-8B59-514576DDE125}"/>
              </a:ext>
            </a:extLst>
          </p:cNvPr>
          <p:cNvSpPr>
            <a:spLocks noGrp="1"/>
          </p:cNvSpPr>
          <p:nvPr>
            <p:ph idx="1"/>
          </p:nvPr>
        </p:nvSpPr>
        <p:spPr/>
        <p:txBody>
          <a:bodyPr/>
          <a:lstStyle/>
          <a:p>
            <a:r>
              <a:rPr lang="en-US" altLang="zh-CN" dirty="0"/>
              <a:t>GPT4/GPT</a:t>
            </a:r>
            <a:r>
              <a:rPr lang="zh-CN" altLang="en-US" dirty="0"/>
              <a:t> </a:t>
            </a:r>
            <a:r>
              <a:rPr lang="en-US" altLang="zh-CN" dirty="0"/>
              <a:t>4o/</a:t>
            </a:r>
            <a:r>
              <a:rPr lang="zh-CN" altLang="en-US" dirty="0"/>
              <a:t> </a:t>
            </a:r>
            <a:r>
              <a:rPr lang="en-US" altLang="zh-CN" dirty="0"/>
              <a:t>o1</a:t>
            </a:r>
          </a:p>
          <a:p>
            <a:endParaRPr lang="en-US" dirty="0"/>
          </a:p>
          <a:p>
            <a:r>
              <a:rPr lang="en-US" altLang="zh-CN" dirty="0"/>
              <a:t>Gemini</a:t>
            </a:r>
          </a:p>
          <a:p>
            <a:endParaRPr lang="en-US" dirty="0"/>
          </a:p>
          <a:p>
            <a:r>
              <a:rPr lang="en-US" altLang="zh-CN" dirty="0"/>
              <a:t>Claude</a:t>
            </a:r>
            <a:r>
              <a:rPr lang="zh-CN" altLang="en-US" dirty="0"/>
              <a:t> </a:t>
            </a:r>
            <a:r>
              <a:rPr lang="en-US" altLang="zh-CN" dirty="0"/>
              <a:t>3</a:t>
            </a:r>
            <a:endParaRPr lang="en-CN" dirty="0"/>
          </a:p>
        </p:txBody>
      </p:sp>
      <p:pic>
        <p:nvPicPr>
          <p:cNvPr id="4" name="Picture 3">
            <a:extLst>
              <a:ext uri="{FF2B5EF4-FFF2-40B4-BE49-F238E27FC236}">
                <a16:creationId xmlns:a16="http://schemas.microsoft.com/office/drawing/2014/main" id="{3247829E-E97E-AC56-A4A9-0571973DCE8A}"/>
              </a:ext>
            </a:extLst>
          </p:cNvPr>
          <p:cNvPicPr>
            <a:picLocks noChangeAspect="1"/>
          </p:cNvPicPr>
          <p:nvPr/>
        </p:nvPicPr>
        <p:blipFill>
          <a:blip r:embed="rId2"/>
          <a:stretch>
            <a:fillRect/>
          </a:stretch>
        </p:blipFill>
        <p:spPr>
          <a:xfrm>
            <a:off x="8703422" y="1742001"/>
            <a:ext cx="1789953" cy="540260"/>
          </a:xfrm>
          <a:prstGeom prst="rect">
            <a:avLst/>
          </a:prstGeom>
        </p:spPr>
      </p:pic>
      <p:pic>
        <p:nvPicPr>
          <p:cNvPr id="5" name="Picture 4">
            <a:extLst>
              <a:ext uri="{FF2B5EF4-FFF2-40B4-BE49-F238E27FC236}">
                <a16:creationId xmlns:a16="http://schemas.microsoft.com/office/drawing/2014/main" id="{4F0A5E95-CA2F-26AE-15E8-FB771D60FC57}"/>
              </a:ext>
            </a:extLst>
          </p:cNvPr>
          <p:cNvPicPr>
            <a:picLocks noChangeAspect="1"/>
          </p:cNvPicPr>
          <p:nvPr/>
        </p:nvPicPr>
        <p:blipFill>
          <a:blip r:embed="rId3"/>
          <a:stretch>
            <a:fillRect/>
          </a:stretch>
        </p:blipFill>
        <p:spPr>
          <a:xfrm>
            <a:off x="8016874" y="2914515"/>
            <a:ext cx="3163047" cy="617304"/>
          </a:xfrm>
          <a:prstGeom prst="rect">
            <a:avLst/>
          </a:prstGeom>
        </p:spPr>
      </p:pic>
      <p:pic>
        <p:nvPicPr>
          <p:cNvPr id="6" name="Picture 5">
            <a:extLst>
              <a:ext uri="{FF2B5EF4-FFF2-40B4-BE49-F238E27FC236}">
                <a16:creationId xmlns:a16="http://schemas.microsoft.com/office/drawing/2014/main" id="{925869B0-AF15-5358-88D4-627A25093542}"/>
              </a:ext>
            </a:extLst>
          </p:cNvPr>
          <p:cNvPicPr>
            <a:picLocks noChangeAspect="1"/>
          </p:cNvPicPr>
          <p:nvPr/>
        </p:nvPicPr>
        <p:blipFill>
          <a:blip r:embed="rId4"/>
          <a:stretch>
            <a:fillRect/>
          </a:stretch>
        </p:blipFill>
        <p:spPr>
          <a:xfrm>
            <a:off x="8580157" y="4001294"/>
            <a:ext cx="2654300" cy="977900"/>
          </a:xfrm>
          <a:prstGeom prst="rect">
            <a:avLst/>
          </a:prstGeom>
        </p:spPr>
      </p:pic>
    </p:spTree>
    <p:extLst>
      <p:ext uri="{BB962C8B-B14F-4D97-AF65-F5344CB8AC3E}">
        <p14:creationId xmlns:p14="http://schemas.microsoft.com/office/powerpoint/2010/main" val="28084544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33D14-7B53-47F8-0E1C-35D339A5EE92}"/>
              </a:ext>
            </a:extLst>
          </p:cNvPr>
          <p:cNvSpPr>
            <a:spLocks noGrp="1"/>
          </p:cNvSpPr>
          <p:nvPr>
            <p:ph type="title"/>
          </p:nvPr>
        </p:nvSpPr>
        <p:spPr/>
        <p:txBody>
          <a:bodyPr/>
          <a:lstStyle/>
          <a:p>
            <a:r>
              <a:rPr lang="en-US" altLang="zh-CN" dirty="0"/>
              <a:t>Open-source</a:t>
            </a:r>
            <a:r>
              <a:rPr lang="zh-CN" altLang="en-US" dirty="0"/>
              <a:t> </a:t>
            </a:r>
            <a:r>
              <a:rPr lang="en-US" altLang="zh-CN" dirty="0"/>
              <a:t>LLMs</a:t>
            </a:r>
            <a:endParaRPr lang="en-CN" dirty="0"/>
          </a:p>
        </p:txBody>
      </p:sp>
      <p:sp>
        <p:nvSpPr>
          <p:cNvPr id="3" name="Content Placeholder 2">
            <a:extLst>
              <a:ext uri="{FF2B5EF4-FFF2-40B4-BE49-F238E27FC236}">
                <a16:creationId xmlns:a16="http://schemas.microsoft.com/office/drawing/2014/main" id="{1FA38E33-ED2C-D489-214B-C4FA89E62C13}"/>
              </a:ext>
            </a:extLst>
          </p:cNvPr>
          <p:cNvSpPr>
            <a:spLocks noGrp="1"/>
          </p:cNvSpPr>
          <p:nvPr>
            <p:ph idx="1"/>
          </p:nvPr>
        </p:nvSpPr>
        <p:spPr/>
        <p:txBody>
          <a:bodyPr>
            <a:normAutofit fontScale="92500" lnSpcReduction="10000"/>
          </a:bodyPr>
          <a:lstStyle/>
          <a:p>
            <a:r>
              <a:rPr lang="en-US" altLang="zh-CN" dirty="0"/>
              <a:t>Open</a:t>
            </a:r>
            <a:r>
              <a:rPr lang="zh-CN" altLang="en-US" dirty="0"/>
              <a:t> </a:t>
            </a:r>
            <a:r>
              <a:rPr lang="en-US" altLang="zh-CN" dirty="0"/>
              <a:t>source/reproducible</a:t>
            </a:r>
            <a:r>
              <a:rPr lang="zh-CN" altLang="en-US" dirty="0"/>
              <a:t>：</a:t>
            </a:r>
            <a:endParaRPr lang="en-US" altLang="zh-CN" dirty="0"/>
          </a:p>
          <a:p>
            <a:pPr lvl="1"/>
            <a:r>
              <a:rPr lang="en-US" altLang="zh-CN" dirty="0"/>
              <a:t>Pythia:</a:t>
            </a:r>
            <a:r>
              <a:rPr lang="zh-CN" altLang="en-US" dirty="0"/>
              <a:t> </a:t>
            </a:r>
            <a:r>
              <a:rPr lang="en-US" altLang="zh-CN" dirty="0"/>
              <a:t>fully</a:t>
            </a:r>
            <a:r>
              <a:rPr lang="zh-CN" altLang="en-US" dirty="0"/>
              <a:t> </a:t>
            </a:r>
            <a:r>
              <a:rPr lang="en-US" altLang="zh-CN" dirty="0"/>
              <a:t>open,</a:t>
            </a:r>
            <a:r>
              <a:rPr lang="zh-CN" altLang="en-US" dirty="0"/>
              <a:t> </a:t>
            </a:r>
            <a:r>
              <a:rPr lang="en-US" altLang="zh-CN" dirty="0"/>
              <a:t>many</a:t>
            </a:r>
            <a:r>
              <a:rPr lang="zh-CN" altLang="en-US" dirty="0"/>
              <a:t> </a:t>
            </a:r>
            <a:r>
              <a:rPr lang="en-US" altLang="zh-CN" dirty="0"/>
              <a:t>sizes/checkpoints</a:t>
            </a:r>
          </a:p>
          <a:p>
            <a:pPr lvl="1"/>
            <a:endParaRPr lang="en-US" altLang="zh-CN" dirty="0"/>
          </a:p>
          <a:p>
            <a:pPr lvl="1"/>
            <a:r>
              <a:rPr lang="en-US" altLang="zh-CN" dirty="0"/>
              <a:t>OLMO:</a:t>
            </a:r>
            <a:r>
              <a:rPr lang="zh-CN" altLang="en-US" dirty="0"/>
              <a:t> </a:t>
            </a:r>
            <a:r>
              <a:rPr lang="en-US" altLang="zh-CN" dirty="0"/>
              <a:t>possibly</a:t>
            </a:r>
            <a:r>
              <a:rPr lang="zh-CN" altLang="en-US" dirty="0"/>
              <a:t> </a:t>
            </a:r>
            <a:r>
              <a:rPr lang="en-US" altLang="zh-CN" dirty="0"/>
              <a:t>strongest</a:t>
            </a:r>
            <a:r>
              <a:rPr lang="zh-CN" altLang="en-US" dirty="0"/>
              <a:t> </a:t>
            </a:r>
            <a:r>
              <a:rPr lang="en-US" altLang="zh-CN" dirty="0"/>
              <a:t>reproducible</a:t>
            </a:r>
            <a:r>
              <a:rPr lang="zh-CN" altLang="en-US" dirty="0"/>
              <a:t> </a:t>
            </a:r>
            <a:r>
              <a:rPr lang="en-US" altLang="zh-CN" dirty="0"/>
              <a:t>model</a:t>
            </a:r>
            <a:r>
              <a:rPr lang="zh-CN" altLang="en-US" dirty="0"/>
              <a:t> </a:t>
            </a:r>
            <a:endParaRPr lang="en-US" altLang="zh-CN" dirty="0"/>
          </a:p>
          <a:p>
            <a:endParaRPr lang="en-US" altLang="zh-CN" dirty="0"/>
          </a:p>
          <a:p>
            <a:r>
              <a:rPr lang="en-US" altLang="zh-CN" dirty="0"/>
              <a:t>Open</a:t>
            </a:r>
            <a:r>
              <a:rPr lang="zh-CN" altLang="en-US" dirty="0"/>
              <a:t> </a:t>
            </a:r>
            <a:r>
              <a:rPr lang="en-US" altLang="zh-CN" dirty="0"/>
              <a:t>weights</a:t>
            </a:r>
          </a:p>
          <a:p>
            <a:pPr lvl="1"/>
            <a:r>
              <a:rPr lang="en-US" altLang="zh-CN" dirty="0"/>
              <a:t>Llama</a:t>
            </a:r>
            <a:r>
              <a:rPr lang="zh-CN" altLang="en-US" dirty="0"/>
              <a:t> </a:t>
            </a:r>
            <a:r>
              <a:rPr lang="en-US" altLang="zh-CN" dirty="0"/>
              <a:t>1/2/3/3.1/3.2:</a:t>
            </a:r>
            <a:r>
              <a:rPr lang="zh-CN" altLang="en-US" dirty="0"/>
              <a:t> </a:t>
            </a:r>
            <a:r>
              <a:rPr lang="en-US" altLang="zh-CN" dirty="0"/>
              <a:t>most</a:t>
            </a:r>
            <a:r>
              <a:rPr lang="zh-CN" altLang="en-US" dirty="0"/>
              <a:t> </a:t>
            </a:r>
            <a:r>
              <a:rPr lang="en-US" altLang="zh-CN" dirty="0"/>
              <a:t>popular,</a:t>
            </a:r>
            <a:r>
              <a:rPr lang="zh-CN" altLang="en-US" dirty="0"/>
              <a:t> </a:t>
            </a:r>
            <a:r>
              <a:rPr lang="en-US" altLang="zh-CN" dirty="0"/>
              <a:t>heavily</a:t>
            </a:r>
            <a:r>
              <a:rPr lang="zh-CN" altLang="en-US" dirty="0"/>
              <a:t> </a:t>
            </a:r>
            <a:r>
              <a:rPr lang="en-US" altLang="zh-CN" dirty="0"/>
              <a:t>safety</a:t>
            </a:r>
            <a:r>
              <a:rPr lang="zh-CN" altLang="en-US" dirty="0"/>
              <a:t> </a:t>
            </a:r>
            <a:r>
              <a:rPr lang="en-US" altLang="zh-CN" dirty="0"/>
              <a:t>tuned</a:t>
            </a:r>
          </a:p>
          <a:p>
            <a:endParaRPr lang="en-US" dirty="0"/>
          </a:p>
          <a:p>
            <a:pPr lvl="1"/>
            <a:r>
              <a:rPr lang="en-US" altLang="zh-CN" dirty="0"/>
              <a:t>Mistral/</a:t>
            </a:r>
            <a:r>
              <a:rPr lang="en-US" altLang="zh-CN" dirty="0" err="1"/>
              <a:t>Mixtral</a:t>
            </a:r>
            <a:r>
              <a:rPr lang="en-US" altLang="zh-CN" dirty="0"/>
              <a:t>:</a:t>
            </a:r>
            <a:r>
              <a:rPr lang="zh-CN" altLang="en-US" dirty="0"/>
              <a:t> </a:t>
            </a:r>
            <a:r>
              <a:rPr lang="en-US" altLang="zh-CN" dirty="0"/>
              <a:t>strong</a:t>
            </a:r>
            <a:r>
              <a:rPr lang="zh-CN" altLang="en-US" dirty="0"/>
              <a:t> </a:t>
            </a:r>
            <a:r>
              <a:rPr lang="en-US" altLang="zh-CN" dirty="0"/>
              <a:t>and</a:t>
            </a:r>
            <a:r>
              <a:rPr lang="zh-CN" altLang="en-US" dirty="0"/>
              <a:t> </a:t>
            </a:r>
            <a:r>
              <a:rPr lang="en-US" altLang="zh-CN" dirty="0"/>
              <a:t>fast</a:t>
            </a:r>
            <a:r>
              <a:rPr lang="zh-CN" altLang="en-US" dirty="0"/>
              <a:t> </a:t>
            </a:r>
            <a:r>
              <a:rPr lang="en-US" altLang="zh-CN" dirty="0"/>
              <a:t>model,</a:t>
            </a:r>
            <a:r>
              <a:rPr lang="zh-CN" altLang="en-US" dirty="0"/>
              <a:t> </a:t>
            </a:r>
            <a:r>
              <a:rPr lang="en-US" altLang="zh-CN" dirty="0"/>
              <a:t>several</a:t>
            </a:r>
            <a:r>
              <a:rPr lang="zh-CN" altLang="en-US" dirty="0"/>
              <a:t> </a:t>
            </a:r>
            <a:r>
              <a:rPr lang="en-US" altLang="zh-CN" dirty="0"/>
              <a:t>European</a:t>
            </a:r>
            <a:r>
              <a:rPr lang="zh-CN" altLang="en-US" dirty="0"/>
              <a:t> </a:t>
            </a:r>
            <a:r>
              <a:rPr lang="en-US" altLang="zh-CN" dirty="0"/>
              <a:t>languages</a:t>
            </a:r>
          </a:p>
          <a:p>
            <a:endParaRPr lang="en-US" dirty="0"/>
          </a:p>
          <a:p>
            <a:pPr lvl="1"/>
            <a:r>
              <a:rPr lang="en-US" altLang="zh-CN" dirty="0" err="1"/>
              <a:t>Qiwen</a:t>
            </a:r>
            <a:r>
              <a:rPr lang="en-US" altLang="zh-CN" dirty="0"/>
              <a:t>:</a:t>
            </a:r>
            <a:r>
              <a:rPr lang="zh-CN" altLang="en-US" dirty="0"/>
              <a:t> </a:t>
            </a:r>
            <a:r>
              <a:rPr lang="en-US" altLang="zh-CN" dirty="0"/>
              <a:t>strong,</a:t>
            </a:r>
            <a:r>
              <a:rPr lang="zh-CN" altLang="en-US" dirty="0"/>
              <a:t> </a:t>
            </a:r>
            <a:r>
              <a:rPr lang="en-US" altLang="zh-CN" dirty="0"/>
              <a:t>more</a:t>
            </a:r>
            <a:r>
              <a:rPr lang="zh-CN" altLang="en-US" dirty="0"/>
              <a:t> </a:t>
            </a:r>
            <a:r>
              <a:rPr lang="en-US" altLang="zh-CN" dirty="0"/>
              <a:t>multilingual</a:t>
            </a:r>
            <a:r>
              <a:rPr lang="zh-CN" altLang="en-US" dirty="0"/>
              <a:t> </a:t>
            </a:r>
            <a:r>
              <a:rPr lang="en-US" altLang="zh-CN" dirty="0"/>
              <a:t>–</a:t>
            </a:r>
            <a:r>
              <a:rPr lang="zh-CN" altLang="en-US" dirty="0"/>
              <a:t> </a:t>
            </a:r>
            <a:r>
              <a:rPr lang="en-US" altLang="zh-CN" dirty="0"/>
              <a:t>particularly</a:t>
            </a:r>
            <a:r>
              <a:rPr lang="zh-CN" altLang="en-US" dirty="0"/>
              <a:t> </a:t>
            </a:r>
            <a:r>
              <a:rPr lang="en-US" altLang="zh-CN" dirty="0" err="1"/>
              <a:t>en</a:t>
            </a:r>
            <a:r>
              <a:rPr lang="en-US" altLang="zh-CN" dirty="0"/>
              <a:t>/</a:t>
            </a:r>
            <a:r>
              <a:rPr lang="en-US" altLang="zh-CN" dirty="0" err="1"/>
              <a:t>zh</a:t>
            </a:r>
            <a:endParaRPr lang="en-US" altLang="zh-CN" dirty="0"/>
          </a:p>
          <a:p>
            <a:endParaRPr lang="en-US" dirty="0"/>
          </a:p>
          <a:p>
            <a:endParaRPr lang="en-US" dirty="0"/>
          </a:p>
          <a:p>
            <a:endParaRPr lang="en-CN" dirty="0"/>
          </a:p>
        </p:txBody>
      </p:sp>
      <p:sp>
        <p:nvSpPr>
          <p:cNvPr id="5" name="TextBox 4">
            <a:extLst>
              <a:ext uri="{FF2B5EF4-FFF2-40B4-BE49-F238E27FC236}">
                <a16:creationId xmlns:a16="http://schemas.microsoft.com/office/drawing/2014/main" id="{EB8BCFFB-5376-3AB5-175E-4140CD625E30}"/>
              </a:ext>
            </a:extLst>
          </p:cNvPr>
          <p:cNvSpPr txBox="1"/>
          <p:nvPr/>
        </p:nvSpPr>
        <p:spPr>
          <a:xfrm>
            <a:off x="4422589" y="6308209"/>
            <a:ext cx="2266198" cy="369332"/>
          </a:xfrm>
          <a:prstGeom prst="rect">
            <a:avLst/>
          </a:prstGeom>
          <a:noFill/>
        </p:spPr>
        <p:txBody>
          <a:bodyPr wrap="none" rtlCol="0">
            <a:spAutoFit/>
          </a:bodyPr>
          <a:lstStyle/>
          <a:p>
            <a:r>
              <a:rPr lang="en-US" altLang="zh-CN" dirty="0"/>
              <a:t>Slides</a:t>
            </a:r>
            <a:r>
              <a:rPr lang="zh-CN" altLang="en-US" dirty="0"/>
              <a:t> </a:t>
            </a:r>
            <a:r>
              <a:rPr lang="en-US" altLang="zh-CN" dirty="0"/>
              <a:t>borrowed</a:t>
            </a:r>
            <a:r>
              <a:rPr lang="zh-CN" altLang="en-US" dirty="0"/>
              <a:t> </a:t>
            </a:r>
            <a:r>
              <a:rPr lang="en-US" altLang="zh-CN" dirty="0"/>
              <a:t>from:</a:t>
            </a:r>
            <a:endParaRPr lang="en-CN" dirty="0"/>
          </a:p>
        </p:txBody>
      </p:sp>
    </p:spTree>
    <p:extLst>
      <p:ext uri="{BB962C8B-B14F-4D97-AF65-F5344CB8AC3E}">
        <p14:creationId xmlns:p14="http://schemas.microsoft.com/office/powerpoint/2010/main" val="3866185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D7C30-D6F2-E4F7-C637-6CDA3E109583}"/>
              </a:ext>
            </a:extLst>
          </p:cNvPr>
          <p:cNvSpPr>
            <a:spLocks noGrp="1"/>
          </p:cNvSpPr>
          <p:nvPr>
            <p:ph type="title"/>
          </p:nvPr>
        </p:nvSpPr>
        <p:spPr/>
        <p:txBody>
          <a:bodyPr/>
          <a:lstStyle/>
          <a:p>
            <a:r>
              <a:rPr lang="en-CN" dirty="0"/>
              <a:t>Histor</a:t>
            </a:r>
            <a:r>
              <a:rPr lang="en-US" altLang="zh-CN" dirty="0"/>
              <a:t>y</a:t>
            </a:r>
            <a:r>
              <a:rPr lang="zh-CN" altLang="en-US" dirty="0"/>
              <a:t> </a:t>
            </a:r>
            <a:r>
              <a:rPr lang="en-US" altLang="zh-CN" dirty="0"/>
              <a:t>of</a:t>
            </a:r>
            <a:r>
              <a:rPr lang="zh-CN" altLang="en-US" dirty="0"/>
              <a:t> </a:t>
            </a:r>
            <a:r>
              <a:rPr lang="en-US" altLang="zh-CN" dirty="0"/>
              <a:t>NLP</a:t>
            </a:r>
            <a:r>
              <a:rPr lang="zh-CN" altLang="en-US" dirty="0"/>
              <a:t> </a:t>
            </a:r>
            <a:r>
              <a:rPr lang="en-US" altLang="zh-CN" dirty="0"/>
              <a:t>Techniques</a:t>
            </a:r>
            <a:endParaRPr lang="en-CN" dirty="0"/>
          </a:p>
        </p:txBody>
      </p:sp>
      <p:sp>
        <p:nvSpPr>
          <p:cNvPr id="3" name="Content Placeholder 2">
            <a:extLst>
              <a:ext uri="{FF2B5EF4-FFF2-40B4-BE49-F238E27FC236}">
                <a16:creationId xmlns:a16="http://schemas.microsoft.com/office/drawing/2014/main" id="{45A53592-A0AF-7B86-E6F7-E6B3FCD3AAB6}"/>
              </a:ext>
            </a:extLst>
          </p:cNvPr>
          <p:cNvSpPr>
            <a:spLocks noGrp="1"/>
          </p:cNvSpPr>
          <p:nvPr>
            <p:ph idx="1"/>
          </p:nvPr>
        </p:nvSpPr>
        <p:spPr/>
        <p:txBody>
          <a:bodyPr/>
          <a:lstStyle/>
          <a:p>
            <a:endParaRPr lang="en-CN" dirty="0"/>
          </a:p>
        </p:txBody>
      </p:sp>
      <p:pic>
        <p:nvPicPr>
          <p:cNvPr id="3074" name="Picture 2" descr="Klu LLM Timeline">
            <a:extLst>
              <a:ext uri="{FF2B5EF4-FFF2-40B4-BE49-F238E27FC236}">
                <a16:creationId xmlns:a16="http://schemas.microsoft.com/office/drawing/2014/main" id="{3E7C9C7B-C901-09DD-42C4-9612A381E6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9077" y="1756056"/>
            <a:ext cx="10707099" cy="37781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99473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5E85F1-8027-B55A-124F-90969DE7853B}"/>
              </a:ext>
            </a:extLst>
          </p:cNvPr>
          <p:cNvSpPr>
            <a:spLocks noGrp="1"/>
          </p:cNvSpPr>
          <p:nvPr>
            <p:ph idx="1"/>
          </p:nvPr>
        </p:nvSpPr>
        <p:spPr/>
        <p:txBody>
          <a:bodyPr/>
          <a:lstStyle/>
          <a:p>
            <a:endParaRPr lang="en-CN" dirty="0"/>
          </a:p>
        </p:txBody>
      </p:sp>
      <p:sp>
        <p:nvSpPr>
          <p:cNvPr id="5" name="Title 4">
            <a:extLst>
              <a:ext uri="{FF2B5EF4-FFF2-40B4-BE49-F238E27FC236}">
                <a16:creationId xmlns:a16="http://schemas.microsoft.com/office/drawing/2014/main" id="{480E086A-86EA-BD54-98CB-4BF9D37C035D}"/>
              </a:ext>
            </a:extLst>
          </p:cNvPr>
          <p:cNvSpPr>
            <a:spLocks noGrp="1"/>
          </p:cNvSpPr>
          <p:nvPr>
            <p:ph type="title"/>
          </p:nvPr>
        </p:nvSpPr>
        <p:spPr/>
        <p:txBody>
          <a:bodyPr/>
          <a:lstStyle/>
          <a:p>
            <a:endParaRPr lang="en-CN"/>
          </a:p>
        </p:txBody>
      </p:sp>
      <p:pic>
        <p:nvPicPr>
          <p:cNvPr id="6" name="Picture 5">
            <a:extLst>
              <a:ext uri="{FF2B5EF4-FFF2-40B4-BE49-F238E27FC236}">
                <a16:creationId xmlns:a16="http://schemas.microsoft.com/office/drawing/2014/main" id="{FDF4A3D5-3815-51CA-9344-6246837B1270}"/>
              </a:ext>
            </a:extLst>
          </p:cNvPr>
          <p:cNvPicPr>
            <a:picLocks noChangeAspect="1"/>
          </p:cNvPicPr>
          <p:nvPr/>
        </p:nvPicPr>
        <p:blipFill>
          <a:blip r:embed="rId2"/>
          <a:stretch>
            <a:fillRect/>
          </a:stretch>
        </p:blipFill>
        <p:spPr>
          <a:xfrm>
            <a:off x="422835" y="93138"/>
            <a:ext cx="8798798" cy="5793685"/>
          </a:xfrm>
          <a:prstGeom prst="rect">
            <a:avLst/>
          </a:prstGeom>
        </p:spPr>
      </p:pic>
      <p:sp>
        <p:nvSpPr>
          <p:cNvPr id="7" name="TextBox 6">
            <a:extLst>
              <a:ext uri="{FF2B5EF4-FFF2-40B4-BE49-F238E27FC236}">
                <a16:creationId xmlns:a16="http://schemas.microsoft.com/office/drawing/2014/main" id="{9C907C9F-88F8-130B-7BD0-0B1D1D4CEB62}"/>
              </a:ext>
            </a:extLst>
          </p:cNvPr>
          <p:cNvSpPr txBox="1"/>
          <p:nvPr/>
        </p:nvSpPr>
        <p:spPr>
          <a:xfrm>
            <a:off x="1780989" y="6239436"/>
            <a:ext cx="6473375" cy="369332"/>
          </a:xfrm>
          <a:prstGeom prst="rect">
            <a:avLst/>
          </a:prstGeom>
          <a:noFill/>
        </p:spPr>
        <p:txBody>
          <a:bodyPr wrap="none" rtlCol="0">
            <a:spAutoFit/>
          </a:bodyPr>
          <a:lstStyle/>
          <a:p>
            <a:r>
              <a:rPr lang="en-US" altLang="zh-CN" dirty="0">
                <a:solidFill>
                  <a:srgbClr val="C00000"/>
                </a:solidFill>
              </a:rPr>
              <a:t>LLM</a:t>
            </a:r>
            <a:r>
              <a:rPr lang="zh-CN" altLang="en-US" dirty="0">
                <a:solidFill>
                  <a:srgbClr val="C00000"/>
                </a:solidFill>
              </a:rPr>
              <a:t> </a:t>
            </a:r>
            <a:r>
              <a:rPr lang="en-US" altLang="zh-CN" dirty="0">
                <a:solidFill>
                  <a:srgbClr val="C00000"/>
                </a:solidFill>
              </a:rPr>
              <a:t>Leaderboard:</a:t>
            </a:r>
            <a:r>
              <a:rPr lang="zh-CN" altLang="en-US" dirty="0">
                <a:solidFill>
                  <a:srgbClr val="C00000"/>
                </a:solidFill>
              </a:rPr>
              <a:t> </a:t>
            </a:r>
            <a:r>
              <a:rPr lang="en-US" altLang="zh-CN" dirty="0">
                <a:solidFill>
                  <a:srgbClr val="C00000"/>
                </a:solidFill>
              </a:rPr>
              <a:t>https://</a:t>
            </a:r>
            <a:r>
              <a:rPr lang="en-US" altLang="zh-CN" dirty="0" err="1">
                <a:solidFill>
                  <a:srgbClr val="C00000"/>
                </a:solidFill>
              </a:rPr>
              <a:t>artificialanalysis.ai</a:t>
            </a:r>
            <a:r>
              <a:rPr lang="en-US" altLang="zh-CN" dirty="0">
                <a:solidFill>
                  <a:srgbClr val="C00000"/>
                </a:solidFill>
              </a:rPr>
              <a:t>/leaderboards/models</a:t>
            </a:r>
            <a:endParaRPr lang="en-CN" dirty="0">
              <a:solidFill>
                <a:srgbClr val="C00000"/>
              </a:solidFill>
            </a:endParaRPr>
          </a:p>
        </p:txBody>
      </p:sp>
    </p:spTree>
    <p:extLst>
      <p:ext uri="{BB962C8B-B14F-4D97-AF65-F5344CB8AC3E}">
        <p14:creationId xmlns:p14="http://schemas.microsoft.com/office/powerpoint/2010/main" val="40711841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10FC3-AA3F-4BD3-B87D-CCBEEA6F8F2F}"/>
              </a:ext>
            </a:extLst>
          </p:cNvPr>
          <p:cNvSpPr>
            <a:spLocks noGrp="1"/>
          </p:cNvSpPr>
          <p:nvPr>
            <p:ph type="title"/>
          </p:nvPr>
        </p:nvSpPr>
        <p:spPr/>
        <p:txBody>
          <a:bodyPr/>
          <a:lstStyle/>
          <a:p>
            <a:r>
              <a:rPr lang="en-US" altLang="zh-CN" dirty="0"/>
              <a:t>Overview</a:t>
            </a:r>
            <a:r>
              <a:rPr lang="zh-CN" altLang="en-US" dirty="0"/>
              <a:t> </a:t>
            </a:r>
            <a:r>
              <a:rPr lang="en-US" altLang="zh-CN" dirty="0"/>
              <a:t>of</a:t>
            </a:r>
            <a:r>
              <a:rPr lang="zh-CN" altLang="en-US" dirty="0"/>
              <a:t> </a:t>
            </a:r>
            <a:r>
              <a:rPr lang="en-US" altLang="zh-CN" dirty="0"/>
              <a:t>LLMs</a:t>
            </a:r>
            <a:r>
              <a:rPr lang="zh-CN" altLang="en-US" dirty="0"/>
              <a:t> </a:t>
            </a:r>
            <a:r>
              <a:rPr lang="en-US" altLang="zh-CN" dirty="0"/>
              <a:t>Training</a:t>
            </a:r>
            <a:endParaRPr lang="en-CN" dirty="0"/>
          </a:p>
        </p:txBody>
      </p:sp>
      <p:sp>
        <p:nvSpPr>
          <p:cNvPr id="3" name="Content Placeholder 2">
            <a:extLst>
              <a:ext uri="{FF2B5EF4-FFF2-40B4-BE49-F238E27FC236}">
                <a16:creationId xmlns:a16="http://schemas.microsoft.com/office/drawing/2014/main" id="{2B7A087F-C569-0417-2992-F48910BFD9F1}"/>
              </a:ext>
            </a:extLst>
          </p:cNvPr>
          <p:cNvSpPr>
            <a:spLocks noGrp="1"/>
          </p:cNvSpPr>
          <p:nvPr>
            <p:ph idx="1"/>
          </p:nvPr>
        </p:nvSpPr>
        <p:spPr>
          <a:xfrm>
            <a:off x="838200" y="1690688"/>
            <a:ext cx="10515600" cy="4351338"/>
          </a:xfrm>
        </p:spPr>
        <p:txBody>
          <a:bodyPr/>
          <a:lstStyle/>
          <a:p>
            <a:r>
              <a:rPr lang="en-US" altLang="zh-CN" dirty="0"/>
              <a:t>Pretraining</a:t>
            </a:r>
            <a:r>
              <a:rPr lang="zh-CN" altLang="en-US" dirty="0"/>
              <a:t> </a:t>
            </a:r>
            <a:r>
              <a:rPr lang="en-US" altLang="zh-CN" dirty="0"/>
              <a:t>-&gt;</a:t>
            </a:r>
            <a:r>
              <a:rPr lang="zh-CN" altLang="en-US" dirty="0"/>
              <a:t> </a:t>
            </a:r>
            <a:r>
              <a:rPr lang="en-US" altLang="zh-CN" dirty="0"/>
              <a:t>Supervised</a:t>
            </a:r>
            <a:r>
              <a:rPr lang="zh-CN" altLang="en-US" dirty="0"/>
              <a:t> </a:t>
            </a:r>
            <a:r>
              <a:rPr lang="en-US" altLang="zh-CN" dirty="0"/>
              <a:t>Fine-tuning</a:t>
            </a:r>
            <a:r>
              <a:rPr lang="zh-CN" altLang="en-US" dirty="0"/>
              <a:t> </a:t>
            </a:r>
            <a:r>
              <a:rPr lang="en-US" altLang="zh-CN" dirty="0"/>
              <a:t>(SFT)</a:t>
            </a:r>
            <a:r>
              <a:rPr lang="zh-CN" altLang="en-US" dirty="0"/>
              <a:t> </a:t>
            </a:r>
            <a:r>
              <a:rPr lang="en-US" altLang="zh-CN" dirty="0"/>
              <a:t>-&gt;</a:t>
            </a:r>
            <a:r>
              <a:rPr lang="zh-CN" altLang="en-US" dirty="0"/>
              <a:t> </a:t>
            </a:r>
            <a:r>
              <a:rPr lang="en-US" altLang="zh-CN" dirty="0"/>
              <a:t>Reinforcement</a:t>
            </a:r>
            <a:r>
              <a:rPr lang="zh-CN" altLang="en-US" dirty="0"/>
              <a:t> </a:t>
            </a:r>
            <a:r>
              <a:rPr lang="en-US" altLang="zh-CN" dirty="0"/>
              <a:t>Learning</a:t>
            </a:r>
            <a:r>
              <a:rPr lang="zh-CN" altLang="en-US" dirty="0"/>
              <a:t> </a:t>
            </a:r>
            <a:r>
              <a:rPr lang="en-US" altLang="zh-CN" dirty="0"/>
              <a:t>Human</a:t>
            </a:r>
            <a:r>
              <a:rPr lang="zh-CN" altLang="en-US" dirty="0"/>
              <a:t> </a:t>
            </a:r>
            <a:r>
              <a:rPr lang="en-US" altLang="zh-CN" dirty="0"/>
              <a:t>Feedback</a:t>
            </a:r>
            <a:r>
              <a:rPr lang="zh-CN" altLang="en-US" dirty="0"/>
              <a:t> </a:t>
            </a:r>
            <a:r>
              <a:rPr lang="en-US" altLang="zh-CN" dirty="0"/>
              <a:t>(RLHF)</a:t>
            </a:r>
            <a:endParaRPr lang="en-CN" dirty="0"/>
          </a:p>
        </p:txBody>
      </p:sp>
      <p:pic>
        <p:nvPicPr>
          <p:cNvPr id="4" name="Picture 3">
            <a:extLst>
              <a:ext uri="{FF2B5EF4-FFF2-40B4-BE49-F238E27FC236}">
                <a16:creationId xmlns:a16="http://schemas.microsoft.com/office/drawing/2014/main" id="{8B46EC9C-31B7-F7F5-4E40-293DFB5C74A7}"/>
              </a:ext>
            </a:extLst>
          </p:cNvPr>
          <p:cNvPicPr>
            <a:picLocks noChangeAspect="1"/>
          </p:cNvPicPr>
          <p:nvPr/>
        </p:nvPicPr>
        <p:blipFill>
          <a:blip r:embed="rId2"/>
          <a:stretch>
            <a:fillRect/>
          </a:stretch>
        </p:blipFill>
        <p:spPr>
          <a:xfrm>
            <a:off x="1588246" y="2749071"/>
            <a:ext cx="8019229" cy="3743804"/>
          </a:xfrm>
          <a:prstGeom prst="rect">
            <a:avLst/>
          </a:prstGeom>
        </p:spPr>
      </p:pic>
    </p:spTree>
    <p:extLst>
      <p:ext uri="{BB962C8B-B14F-4D97-AF65-F5344CB8AC3E}">
        <p14:creationId xmlns:p14="http://schemas.microsoft.com/office/powerpoint/2010/main" val="7777688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68CC2-B629-DDFB-D526-B68BCD3FAD4B}"/>
              </a:ext>
            </a:extLst>
          </p:cNvPr>
          <p:cNvSpPr>
            <a:spLocks noGrp="1"/>
          </p:cNvSpPr>
          <p:nvPr>
            <p:ph type="title"/>
          </p:nvPr>
        </p:nvSpPr>
        <p:spPr/>
        <p:txBody>
          <a:bodyPr/>
          <a:lstStyle/>
          <a:p>
            <a:r>
              <a:rPr lang="en-US" altLang="zh-CN" dirty="0"/>
              <a:t>Pre-training</a:t>
            </a:r>
            <a:r>
              <a:rPr lang="zh-CN" altLang="en-US" dirty="0"/>
              <a:t> </a:t>
            </a:r>
            <a:r>
              <a:rPr lang="en-US" altLang="zh-CN" dirty="0"/>
              <a:t>Data</a:t>
            </a:r>
            <a:endParaRPr lang="en-CN" dirty="0"/>
          </a:p>
        </p:txBody>
      </p:sp>
      <p:pic>
        <p:nvPicPr>
          <p:cNvPr id="7" name="Picture 6">
            <a:extLst>
              <a:ext uri="{FF2B5EF4-FFF2-40B4-BE49-F238E27FC236}">
                <a16:creationId xmlns:a16="http://schemas.microsoft.com/office/drawing/2014/main" id="{26EDF9B1-1DD9-F3CB-BD3D-5A4811DA83DA}"/>
              </a:ext>
            </a:extLst>
          </p:cNvPr>
          <p:cNvPicPr>
            <a:picLocks noChangeAspect="1"/>
          </p:cNvPicPr>
          <p:nvPr/>
        </p:nvPicPr>
        <p:blipFill>
          <a:blip r:embed="rId2"/>
          <a:stretch>
            <a:fillRect/>
          </a:stretch>
        </p:blipFill>
        <p:spPr>
          <a:xfrm>
            <a:off x="1773517" y="1554188"/>
            <a:ext cx="7772400" cy="4789529"/>
          </a:xfrm>
          <a:prstGeom prst="rect">
            <a:avLst/>
          </a:prstGeom>
        </p:spPr>
      </p:pic>
    </p:spTree>
    <p:extLst>
      <p:ext uri="{BB962C8B-B14F-4D97-AF65-F5344CB8AC3E}">
        <p14:creationId xmlns:p14="http://schemas.microsoft.com/office/powerpoint/2010/main" val="7675182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7C4D1-5048-5E9E-549E-036BD77F3AEE}"/>
              </a:ext>
            </a:extLst>
          </p:cNvPr>
          <p:cNvSpPr>
            <a:spLocks noGrp="1"/>
          </p:cNvSpPr>
          <p:nvPr>
            <p:ph type="title"/>
          </p:nvPr>
        </p:nvSpPr>
        <p:spPr/>
        <p:txBody>
          <a:bodyPr/>
          <a:lstStyle/>
          <a:p>
            <a:r>
              <a:rPr lang="en-US" altLang="zh-CN" dirty="0"/>
              <a:t>Example:</a:t>
            </a:r>
            <a:r>
              <a:rPr lang="zh-CN" altLang="en-US" dirty="0"/>
              <a:t> </a:t>
            </a:r>
            <a:r>
              <a:rPr lang="en-US" altLang="zh-CN" dirty="0"/>
              <a:t>Llama1</a:t>
            </a:r>
            <a:endParaRPr lang="en-CN" dirty="0"/>
          </a:p>
        </p:txBody>
      </p:sp>
      <p:sp>
        <p:nvSpPr>
          <p:cNvPr id="3" name="Content Placeholder 2">
            <a:extLst>
              <a:ext uri="{FF2B5EF4-FFF2-40B4-BE49-F238E27FC236}">
                <a16:creationId xmlns:a16="http://schemas.microsoft.com/office/drawing/2014/main" id="{FAA5A55B-C6AA-6E29-7959-1F20E69E62F4}"/>
              </a:ext>
            </a:extLst>
          </p:cNvPr>
          <p:cNvSpPr>
            <a:spLocks noGrp="1"/>
          </p:cNvSpPr>
          <p:nvPr>
            <p:ph idx="1"/>
          </p:nvPr>
        </p:nvSpPr>
        <p:spPr/>
        <p:txBody>
          <a:bodyPr/>
          <a:lstStyle/>
          <a:p>
            <a:r>
              <a:rPr lang="en-US" altLang="zh-CN" dirty="0">
                <a:solidFill>
                  <a:srgbClr val="C00000"/>
                </a:solidFill>
              </a:rPr>
              <a:t>1.4</a:t>
            </a:r>
            <a:r>
              <a:rPr lang="zh-CN" altLang="en-US" dirty="0">
                <a:solidFill>
                  <a:srgbClr val="C00000"/>
                </a:solidFill>
              </a:rPr>
              <a:t> </a:t>
            </a:r>
            <a:r>
              <a:rPr lang="en-US" altLang="zh-CN" dirty="0">
                <a:solidFill>
                  <a:srgbClr val="C00000"/>
                </a:solidFill>
              </a:rPr>
              <a:t>Trillion</a:t>
            </a:r>
            <a:r>
              <a:rPr lang="zh-CN" altLang="en-US" dirty="0">
                <a:solidFill>
                  <a:srgbClr val="C00000"/>
                </a:solidFill>
              </a:rPr>
              <a:t> </a:t>
            </a:r>
            <a:r>
              <a:rPr lang="en-US" altLang="zh-CN" dirty="0">
                <a:solidFill>
                  <a:srgbClr val="C00000"/>
                </a:solidFill>
              </a:rPr>
              <a:t>Tokens!!</a:t>
            </a:r>
            <a:endParaRPr lang="en-CN" dirty="0">
              <a:solidFill>
                <a:srgbClr val="C00000"/>
              </a:solidFill>
            </a:endParaRPr>
          </a:p>
        </p:txBody>
      </p:sp>
      <p:pic>
        <p:nvPicPr>
          <p:cNvPr id="4" name="Picture 3">
            <a:extLst>
              <a:ext uri="{FF2B5EF4-FFF2-40B4-BE49-F238E27FC236}">
                <a16:creationId xmlns:a16="http://schemas.microsoft.com/office/drawing/2014/main" id="{89F0F239-B98E-E3D5-19E7-9ABD544CF544}"/>
              </a:ext>
            </a:extLst>
          </p:cNvPr>
          <p:cNvPicPr>
            <a:picLocks noChangeAspect="1"/>
          </p:cNvPicPr>
          <p:nvPr/>
        </p:nvPicPr>
        <p:blipFill>
          <a:blip r:embed="rId2"/>
          <a:srcRect b="17917"/>
          <a:stretch/>
        </p:blipFill>
        <p:spPr>
          <a:xfrm>
            <a:off x="1552388" y="2381002"/>
            <a:ext cx="7382435" cy="4019798"/>
          </a:xfrm>
          <a:prstGeom prst="rect">
            <a:avLst/>
          </a:prstGeom>
        </p:spPr>
      </p:pic>
    </p:spTree>
    <p:extLst>
      <p:ext uri="{BB962C8B-B14F-4D97-AF65-F5344CB8AC3E}">
        <p14:creationId xmlns:p14="http://schemas.microsoft.com/office/powerpoint/2010/main" val="37212060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A4A6E-02B0-6F1E-2E36-ED2FBA74D1B2}"/>
              </a:ext>
            </a:extLst>
          </p:cNvPr>
          <p:cNvSpPr>
            <a:spLocks noGrp="1"/>
          </p:cNvSpPr>
          <p:nvPr>
            <p:ph type="title"/>
          </p:nvPr>
        </p:nvSpPr>
        <p:spPr/>
        <p:txBody>
          <a:bodyPr/>
          <a:lstStyle/>
          <a:p>
            <a:r>
              <a:rPr lang="en-CN" dirty="0"/>
              <a:t>L</a:t>
            </a:r>
            <a:r>
              <a:rPr lang="en-US" altLang="zh-CN" dirty="0" err="1"/>
              <a:t>laMa</a:t>
            </a:r>
            <a:r>
              <a:rPr lang="zh-CN" altLang="en-US" dirty="0"/>
              <a:t> </a:t>
            </a:r>
            <a:r>
              <a:rPr lang="en-US" altLang="zh-CN" dirty="0"/>
              <a:t>Architecture</a:t>
            </a:r>
            <a:endParaRPr lang="en-CN" dirty="0"/>
          </a:p>
        </p:txBody>
      </p:sp>
      <p:sp>
        <p:nvSpPr>
          <p:cNvPr id="3" name="Content Placeholder 2">
            <a:extLst>
              <a:ext uri="{FF2B5EF4-FFF2-40B4-BE49-F238E27FC236}">
                <a16:creationId xmlns:a16="http://schemas.microsoft.com/office/drawing/2014/main" id="{058609CF-C637-024D-32B2-F1B13A6409AE}"/>
              </a:ext>
            </a:extLst>
          </p:cNvPr>
          <p:cNvSpPr>
            <a:spLocks noGrp="1"/>
          </p:cNvSpPr>
          <p:nvPr>
            <p:ph idx="1"/>
          </p:nvPr>
        </p:nvSpPr>
        <p:spPr/>
        <p:txBody>
          <a:bodyPr>
            <a:normAutofit/>
          </a:bodyPr>
          <a:lstStyle/>
          <a:p>
            <a:endParaRPr lang="en-CN" dirty="0"/>
          </a:p>
          <a:p>
            <a:endParaRPr lang="en-CN" dirty="0"/>
          </a:p>
          <a:p>
            <a:endParaRPr lang="en-CN" dirty="0"/>
          </a:p>
          <a:p>
            <a:endParaRPr lang="en-CN" dirty="0"/>
          </a:p>
          <a:p>
            <a:endParaRPr lang="en-CN" dirty="0"/>
          </a:p>
          <a:p>
            <a:endParaRPr lang="en-CN" dirty="0"/>
          </a:p>
          <a:p>
            <a:endParaRPr lang="en-CN" dirty="0"/>
          </a:p>
          <a:p>
            <a:endParaRPr lang="en-CN" dirty="0"/>
          </a:p>
          <a:p>
            <a:pPr marL="0" indent="0">
              <a:buNone/>
            </a:pPr>
            <a:endParaRPr lang="en-CN" dirty="0"/>
          </a:p>
        </p:txBody>
      </p:sp>
      <p:pic>
        <p:nvPicPr>
          <p:cNvPr id="10242" name="Picture 2">
            <a:extLst>
              <a:ext uri="{FF2B5EF4-FFF2-40B4-BE49-F238E27FC236}">
                <a16:creationId xmlns:a16="http://schemas.microsoft.com/office/drawing/2014/main" id="{67576901-DB52-0987-64B1-C88BF822DC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7812" y="1607018"/>
            <a:ext cx="5899243" cy="39957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FF4429-8206-1D0A-892B-A19DBAE08909}"/>
              </a:ext>
            </a:extLst>
          </p:cNvPr>
          <p:cNvSpPr txBox="1"/>
          <p:nvPr/>
        </p:nvSpPr>
        <p:spPr>
          <a:xfrm>
            <a:off x="2229224" y="5737680"/>
            <a:ext cx="6805261" cy="369332"/>
          </a:xfrm>
          <a:prstGeom prst="rect">
            <a:avLst/>
          </a:prstGeom>
          <a:noFill/>
        </p:spPr>
        <p:txBody>
          <a:bodyPr wrap="none" rtlCol="0">
            <a:spAutoFit/>
          </a:bodyPr>
          <a:lstStyle/>
          <a:p>
            <a:r>
              <a:rPr lang="en-US" dirty="0"/>
              <a:t>https://</a:t>
            </a:r>
            <a:r>
              <a:rPr lang="en-US" dirty="0" err="1"/>
              <a:t>medium.com</a:t>
            </a:r>
            <a:r>
              <a:rPr lang="en-US" dirty="0"/>
              <a:t>/@</a:t>
            </a:r>
            <a:r>
              <a:rPr lang="en-US" dirty="0" err="1"/>
              <a:t>pranjalkhadka</a:t>
            </a:r>
            <a:r>
              <a:rPr lang="en-US" dirty="0"/>
              <a:t>/llama-explained-a70e71e706e9</a:t>
            </a:r>
            <a:endParaRPr lang="en-CN" dirty="0"/>
          </a:p>
        </p:txBody>
      </p:sp>
      <p:sp>
        <p:nvSpPr>
          <p:cNvPr id="6" name="TextBox 5">
            <a:extLst>
              <a:ext uri="{FF2B5EF4-FFF2-40B4-BE49-F238E27FC236}">
                <a16:creationId xmlns:a16="http://schemas.microsoft.com/office/drawing/2014/main" id="{691728F5-B94D-96A9-DD93-F3D72EF1F48E}"/>
              </a:ext>
            </a:extLst>
          </p:cNvPr>
          <p:cNvSpPr txBox="1"/>
          <p:nvPr/>
        </p:nvSpPr>
        <p:spPr>
          <a:xfrm>
            <a:off x="2391054" y="6169709"/>
            <a:ext cx="7105557" cy="646331"/>
          </a:xfrm>
          <a:prstGeom prst="rect">
            <a:avLst/>
          </a:prstGeom>
          <a:noFill/>
        </p:spPr>
        <p:txBody>
          <a:bodyPr wrap="square">
            <a:spAutoFit/>
          </a:bodyPr>
          <a:lstStyle/>
          <a:p>
            <a:r>
              <a:rPr lang="en-CN" dirty="0"/>
              <a:t>LLaMA:OpenandEfficient Foundation Language Models</a:t>
            </a:r>
            <a:r>
              <a:rPr lang="zh-CN" altLang="en-US" dirty="0"/>
              <a:t> </a:t>
            </a:r>
            <a:r>
              <a:rPr lang="en-US" altLang="zh-CN" dirty="0"/>
              <a:t>(https://</a:t>
            </a:r>
            <a:r>
              <a:rPr lang="en-US" altLang="zh-CN" dirty="0" err="1"/>
              <a:t>arxiv.org</a:t>
            </a:r>
            <a:r>
              <a:rPr lang="en-US" altLang="zh-CN" dirty="0"/>
              <a:t>/pdf/2302.13971)</a:t>
            </a:r>
            <a:endParaRPr lang="en-CN" dirty="0"/>
          </a:p>
        </p:txBody>
      </p:sp>
    </p:spTree>
    <p:extLst>
      <p:ext uri="{BB962C8B-B14F-4D97-AF65-F5344CB8AC3E}">
        <p14:creationId xmlns:p14="http://schemas.microsoft.com/office/powerpoint/2010/main" val="1661025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BB1F6-FDCE-A8AF-468E-FB82908A5383}"/>
              </a:ext>
            </a:extLst>
          </p:cNvPr>
          <p:cNvSpPr>
            <a:spLocks noGrp="1"/>
          </p:cNvSpPr>
          <p:nvPr>
            <p:ph type="title"/>
          </p:nvPr>
        </p:nvSpPr>
        <p:spPr/>
        <p:txBody>
          <a:bodyPr/>
          <a:lstStyle/>
          <a:p>
            <a:r>
              <a:rPr lang="en-US" altLang="zh-CN" dirty="0"/>
              <a:t>Training</a:t>
            </a:r>
            <a:r>
              <a:rPr lang="zh-CN" altLang="en-US" dirty="0"/>
              <a:t> </a:t>
            </a:r>
            <a:r>
              <a:rPr lang="en-US" altLang="zh-CN" dirty="0"/>
              <a:t>Loss</a:t>
            </a:r>
            <a:r>
              <a:rPr lang="zh-CN" altLang="en-US" dirty="0"/>
              <a:t> </a:t>
            </a:r>
            <a:endParaRPr lang="en-CN" dirty="0"/>
          </a:p>
        </p:txBody>
      </p:sp>
      <p:sp>
        <p:nvSpPr>
          <p:cNvPr id="3" name="Content Placeholder 2">
            <a:extLst>
              <a:ext uri="{FF2B5EF4-FFF2-40B4-BE49-F238E27FC236}">
                <a16:creationId xmlns:a16="http://schemas.microsoft.com/office/drawing/2014/main" id="{308EDBC9-CBFB-F909-65B6-E7479AEF7587}"/>
              </a:ext>
            </a:extLst>
          </p:cNvPr>
          <p:cNvSpPr>
            <a:spLocks noGrp="1"/>
          </p:cNvSpPr>
          <p:nvPr>
            <p:ph idx="1"/>
          </p:nvPr>
        </p:nvSpPr>
        <p:spPr/>
        <p:txBody>
          <a:bodyPr/>
          <a:lstStyle/>
          <a:p>
            <a:endParaRPr lang="en-CN"/>
          </a:p>
        </p:txBody>
      </p:sp>
      <p:pic>
        <p:nvPicPr>
          <p:cNvPr id="4" name="Picture 3">
            <a:extLst>
              <a:ext uri="{FF2B5EF4-FFF2-40B4-BE49-F238E27FC236}">
                <a16:creationId xmlns:a16="http://schemas.microsoft.com/office/drawing/2014/main" id="{53D7D89C-ABAC-A4F3-5DDF-9F9B720FFCB0}"/>
              </a:ext>
            </a:extLst>
          </p:cNvPr>
          <p:cNvPicPr>
            <a:picLocks noChangeAspect="1"/>
          </p:cNvPicPr>
          <p:nvPr/>
        </p:nvPicPr>
        <p:blipFill>
          <a:blip r:embed="rId2"/>
          <a:stretch>
            <a:fillRect/>
          </a:stretch>
        </p:blipFill>
        <p:spPr>
          <a:xfrm>
            <a:off x="3246717" y="1565335"/>
            <a:ext cx="4881283" cy="4419540"/>
          </a:xfrm>
          <a:prstGeom prst="rect">
            <a:avLst/>
          </a:prstGeom>
        </p:spPr>
      </p:pic>
    </p:spTree>
    <p:extLst>
      <p:ext uri="{BB962C8B-B14F-4D97-AF65-F5344CB8AC3E}">
        <p14:creationId xmlns:p14="http://schemas.microsoft.com/office/powerpoint/2010/main" val="38997285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19352-2731-1E2E-214C-AFD51ECE6248}"/>
              </a:ext>
            </a:extLst>
          </p:cNvPr>
          <p:cNvSpPr>
            <a:spLocks noGrp="1"/>
          </p:cNvSpPr>
          <p:nvPr>
            <p:ph type="title"/>
          </p:nvPr>
        </p:nvSpPr>
        <p:spPr/>
        <p:txBody>
          <a:bodyPr/>
          <a:lstStyle/>
          <a:p>
            <a:r>
              <a:rPr lang="en-US" b="0" i="0" dirty="0">
                <a:effectLst/>
                <a:latin typeface="Optimistic Display"/>
              </a:rPr>
              <a:t>Llama</a:t>
            </a:r>
            <a:r>
              <a:rPr lang="zh-CN" altLang="en-US" b="0" i="0" dirty="0">
                <a:effectLst/>
                <a:latin typeface="Optimistic Display"/>
              </a:rPr>
              <a:t> </a:t>
            </a:r>
            <a:r>
              <a:rPr lang="en-US" altLang="zh-CN" b="0" i="0" dirty="0">
                <a:effectLst/>
                <a:latin typeface="Optimistic Display"/>
              </a:rPr>
              <a:t>(https://</a:t>
            </a:r>
            <a:r>
              <a:rPr lang="en-US" altLang="zh-CN" b="0" i="0" dirty="0" err="1">
                <a:effectLst/>
                <a:latin typeface="Optimistic Display"/>
              </a:rPr>
              <a:t>www.llama.com</a:t>
            </a:r>
            <a:r>
              <a:rPr lang="en-US" altLang="zh-CN" b="0" i="0" dirty="0">
                <a:effectLst/>
                <a:latin typeface="Optimistic Display"/>
              </a:rPr>
              <a:t>/)</a:t>
            </a:r>
            <a:endParaRPr lang="en-CN" dirty="0"/>
          </a:p>
        </p:txBody>
      </p:sp>
      <p:sp>
        <p:nvSpPr>
          <p:cNvPr id="3" name="Content Placeholder 2">
            <a:extLst>
              <a:ext uri="{FF2B5EF4-FFF2-40B4-BE49-F238E27FC236}">
                <a16:creationId xmlns:a16="http://schemas.microsoft.com/office/drawing/2014/main" id="{B5E392D5-D0B5-0735-D874-A5607F16FF5C}"/>
              </a:ext>
            </a:extLst>
          </p:cNvPr>
          <p:cNvSpPr>
            <a:spLocks noGrp="1"/>
          </p:cNvSpPr>
          <p:nvPr>
            <p:ph idx="1"/>
          </p:nvPr>
        </p:nvSpPr>
        <p:spPr/>
        <p:txBody>
          <a:bodyPr/>
          <a:lstStyle/>
          <a:p>
            <a:endParaRPr lang="en-CN" dirty="0"/>
          </a:p>
          <a:p>
            <a:endParaRPr lang="en-CN" dirty="0"/>
          </a:p>
          <a:p>
            <a:endParaRPr lang="en-CN" dirty="0"/>
          </a:p>
          <a:p>
            <a:endParaRPr lang="en-CN" dirty="0"/>
          </a:p>
          <a:p>
            <a:endParaRPr lang="en-CN" dirty="0"/>
          </a:p>
          <a:p>
            <a:endParaRPr lang="en-CN" dirty="0"/>
          </a:p>
          <a:p>
            <a:endParaRPr lang="en-CN" dirty="0"/>
          </a:p>
        </p:txBody>
      </p:sp>
      <p:pic>
        <p:nvPicPr>
          <p:cNvPr id="4098" name="Picture 2" descr="Meta: LLaMA Language Model Outperforms OpenAI's GPT-3">
            <a:extLst>
              <a:ext uri="{FF2B5EF4-FFF2-40B4-BE49-F238E27FC236}">
                <a16:creationId xmlns:a16="http://schemas.microsoft.com/office/drawing/2014/main" id="{59610086-B71B-AD74-2726-82581D1C691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828" t="36122" r="26224" b="39303"/>
          <a:stretch/>
        </p:blipFill>
        <p:spPr bwMode="auto">
          <a:xfrm>
            <a:off x="8803341" y="494131"/>
            <a:ext cx="2856753" cy="842684"/>
          </a:xfrm>
          <a:prstGeom prst="rect">
            <a:avLst/>
          </a:prstGeom>
          <a:noFill/>
          <a:extLst>
            <a:ext uri="{909E8E84-426E-40DD-AFC4-6F175D3DCCD1}">
              <a14:hiddenFill xmlns:a14="http://schemas.microsoft.com/office/drawing/2010/main">
                <a:solidFill>
                  <a:srgbClr val="FFFFFF"/>
                </a:solidFill>
              </a14:hiddenFill>
            </a:ext>
          </a:extLst>
        </p:spPr>
      </p:pic>
      <p:pic>
        <p:nvPicPr>
          <p:cNvPr id="4" name="Content Placeholder 4">
            <a:extLst>
              <a:ext uri="{FF2B5EF4-FFF2-40B4-BE49-F238E27FC236}">
                <a16:creationId xmlns:a16="http://schemas.microsoft.com/office/drawing/2014/main" id="{F475D27C-904C-8E70-3F96-FFB775850BE7}"/>
              </a:ext>
            </a:extLst>
          </p:cNvPr>
          <p:cNvPicPr>
            <a:picLocks noChangeAspect="1"/>
          </p:cNvPicPr>
          <p:nvPr/>
        </p:nvPicPr>
        <p:blipFill>
          <a:blip r:embed="rId3"/>
          <a:stretch>
            <a:fillRect/>
          </a:stretch>
        </p:blipFill>
        <p:spPr>
          <a:xfrm>
            <a:off x="1126353" y="2156943"/>
            <a:ext cx="9633178" cy="2544113"/>
          </a:xfrm>
          <a:prstGeom prst="rect">
            <a:avLst/>
          </a:prstGeom>
        </p:spPr>
      </p:pic>
      <p:sp>
        <p:nvSpPr>
          <p:cNvPr id="5" name="TextBox 4">
            <a:extLst>
              <a:ext uri="{FF2B5EF4-FFF2-40B4-BE49-F238E27FC236}">
                <a16:creationId xmlns:a16="http://schemas.microsoft.com/office/drawing/2014/main" id="{6870AFA7-C2E6-DE44-F576-F7BB1A50162F}"/>
              </a:ext>
            </a:extLst>
          </p:cNvPr>
          <p:cNvSpPr txBox="1"/>
          <p:nvPr/>
        </p:nvSpPr>
        <p:spPr>
          <a:xfrm>
            <a:off x="896472" y="5388570"/>
            <a:ext cx="9526494" cy="1200329"/>
          </a:xfrm>
          <a:prstGeom prst="rect">
            <a:avLst/>
          </a:prstGeom>
          <a:noFill/>
        </p:spPr>
        <p:txBody>
          <a:bodyPr wrap="square" rtlCol="0">
            <a:spAutoFit/>
          </a:bodyPr>
          <a:lstStyle/>
          <a:p>
            <a:r>
              <a:rPr lang="en-US" altLang="zh-CN" dirty="0"/>
              <a:t>Play</a:t>
            </a:r>
            <a:r>
              <a:rPr lang="zh-CN" altLang="en-US" dirty="0"/>
              <a:t> </a:t>
            </a:r>
            <a:r>
              <a:rPr lang="en-US" altLang="zh-CN" dirty="0"/>
              <a:t>with</a:t>
            </a:r>
            <a:r>
              <a:rPr lang="zh-CN" altLang="en-US" dirty="0"/>
              <a:t> </a:t>
            </a:r>
            <a:r>
              <a:rPr lang="en-US" altLang="zh-CN" dirty="0"/>
              <a:t>Llama:</a:t>
            </a:r>
            <a:r>
              <a:rPr lang="zh-CN" altLang="en-US" dirty="0"/>
              <a:t> </a:t>
            </a:r>
            <a:r>
              <a:rPr lang="en-US" altLang="zh-CN" dirty="0">
                <a:hlinkClick r:id="rId4"/>
              </a:rPr>
              <a:t>https://www.meta.ai/?utm_source=llama_meta_site&amp;utm_medium=web&amp;utm_content=Llama_nav&amp;utm_campaign=July_moment</a:t>
            </a:r>
            <a:endParaRPr lang="en-US" altLang="zh-CN" dirty="0"/>
          </a:p>
          <a:p>
            <a:endParaRPr lang="en-CN" dirty="0"/>
          </a:p>
        </p:txBody>
      </p:sp>
    </p:spTree>
    <p:extLst>
      <p:ext uri="{BB962C8B-B14F-4D97-AF65-F5344CB8AC3E}">
        <p14:creationId xmlns:p14="http://schemas.microsoft.com/office/powerpoint/2010/main" val="12710501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7C6E7-C6D7-36B1-0743-84BA8D5434A2}"/>
              </a:ext>
            </a:extLst>
          </p:cNvPr>
          <p:cNvSpPr>
            <a:spLocks noGrp="1"/>
          </p:cNvSpPr>
          <p:nvPr>
            <p:ph type="title"/>
          </p:nvPr>
        </p:nvSpPr>
        <p:spPr/>
        <p:txBody>
          <a:bodyPr/>
          <a:lstStyle/>
          <a:p>
            <a:r>
              <a:rPr lang="en-US" altLang="zh-CN" dirty="0"/>
              <a:t>LoRa:</a:t>
            </a:r>
            <a:endParaRPr lang="en-CN" dirty="0"/>
          </a:p>
        </p:txBody>
      </p:sp>
      <p:sp>
        <p:nvSpPr>
          <p:cNvPr id="3" name="Content Placeholder 2">
            <a:extLst>
              <a:ext uri="{FF2B5EF4-FFF2-40B4-BE49-F238E27FC236}">
                <a16:creationId xmlns:a16="http://schemas.microsoft.com/office/drawing/2014/main" id="{82075CB0-8C10-DE54-808F-265EBC3DB924}"/>
              </a:ext>
            </a:extLst>
          </p:cNvPr>
          <p:cNvSpPr>
            <a:spLocks noGrp="1"/>
          </p:cNvSpPr>
          <p:nvPr>
            <p:ph idx="1"/>
          </p:nvPr>
        </p:nvSpPr>
        <p:spPr/>
        <p:txBody>
          <a:bodyPr/>
          <a:lstStyle/>
          <a:p>
            <a:r>
              <a:rPr lang="en-US" altLang="zh-CN" dirty="0"/>
              <a:t>Efficient</a:t>
            </a:r>
            <a:r>
              <a:rPr lang="zh-CN" altLang="en-US" dirty="0"/>
              <a:t> </a:t>
            </a:r>
            <a:r>
              <a:rPr lang="en-US" altLang="zh-CN" dirty="0"/>
              <a:t>fine-tuning</a:t>
            </a:r>
            <a:r>
              <a:rPr lang="zh-CN" altLang="en-US" dirty="0"/>
              <a:t> </a:t>
            </a:r>
            <a:endParaRPr lang="en-CN" dirty="0"/>
          </a:p>
        </p:txBody>
      </p:sp>
    </p:spTree>
    <p:extLst>
      <p:ext uri="{BB962C8B-B14F-4D97-AF65-F5344CB8AC3E}">
        <p14:creationId xmlns:p14="http://schemas.microsoft.com/office/powerpoint/2010/main" val="8439797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5CCC8-80A3-22E2-742C-87E90FBD1770}"/>
              </a:ext>
            </a:extLst>
          </p:cNvPr>
          <p:cNvSpPr>
            <a:spLocks noGrp="1"/>
          </p:cNvSpPr>
          <p:nvPr>
            <p:ph type="title"/>
          </p:nvPr>
        </p:nvSpPr>
        <p:spPr/>
        <p:txBody>
          <a:bodyPr/>
          <a:lstStyle/>
          <a:p>
            <a:r>
              <a:rPr lang="en-US" altLang="zh-CN" dirty="0"/>
              <a:t>Fine-tuning</a:t>
            </a:r>
            <a:r>
              <a:rPr lang="zh-CN" altLang="en-US" dirty="0"/>
              <a:t> </a:t>
            </a:r>
            <a:r>
              <a:rPr lang="en-US" altLang="zh-CN" dirty="0"/>
              <a:t>Llama</a:t>
            </a:r>
            <a:r>
              <a:rPr lang="zh-CN" altLang="en-US" dirty="0"/>
              <a:t> </a:t>
            </a:r>
            <a:r>
              <a:rPr lang="en-US" altLang="zh-CN" dirty="0"/>
              <a:t>2</a:t>
            </a:r>
            <a:r>
              <a:rPr lang="zh-CN" altLang="en-US" dirty="0"/>
              <a:t> </a:t>
            </a:r>
            <a:r>
              <a:rPr lang="en-US" altLang="zh-CN" dirty="0"/>
              <a:t>in</a:t>
            </a:r>
            <a:r>
              <a:rPr lang="zh-CN" altLang="en-US" dirty="0"/>
              <a:t> </a:t>
            </a:r>
            <a:r>
              <a:rPr lang="en-US" altLang="zh-CN" dirty="0"/>
              <a:t>Google</a:t>
            </a:r>
            <a:r>
              <a:rPr lang="zh-CN" altLang="en-US" dirty="0"/>
              <a:t> </a:t>
            </a:r>
            <a:r>
              <a:rPr lang="en-US" altLang="zh-CN" dirty="0" err="1"/>
              <a:t>Colab</a:t>
            </a:r>
            <a:endParaRPr lang="en-CN" dirty="0"/>
          </a:p>
        </p:txBody>
      </p:sp>
      <p:sp>
        <p:nvSpPr>
          <p:cNvPr id="3" name="Content Placeholder 2">
            <a:extLst>
              <a:ext uri="{FF2B5EF4-FFF2-40B4-BE49-F238E27FC236}">
                <a16:creationId xmlns:a16="http://schemas.microsoft.com/office/drawing/2014/main" id="{3073BC3F-EEAB-2BCB-DAE6-E19A37459905}"/>
              </a:ext>
            </a:extLst>
          </p:cNvPr>
          <p:cNvSpPr>
            <a:spLocks noGrp="1"/>
          </p:cNvSpPr>
          <p:nvPr>
            <p:ph idx="1"/>
          </p:nvPr>
        </p:nvSpPr>
        <p:spPr/>
        <p:txBody>
          <a:bodyPr/>
          <a:lstStyle/>
          <a:p>
            <a:r>
              <a:rPr lang="en-US" dirty="0">
                <a:hlinkClick r:id="rId2"/>
              </a:rPr>
              <a:t>https://colab.research.google.com/drive/1wbPpB3fY9YRzebrZq6WkP5HxMuHMQR72?usp=sharing</a:t>
            </a:r>
            <a:endParaRPr lang="en-US" dirty="0"/>
          </a:p>
          <a:p>
            <a:endParaRPr lang="en-CN" dirty="0"/>
          </a:p>
        </p:txBody>
      </p:sp>
    </p:spTree>
    <p:extLst>
      <p:ext uri="{BB962C8B-B14F-4D97-AF65-F5344CB8AC3E}">
        <p14:creationId xmlns:p14="http://schemas.microsoft.com/office/powerpoint/2010/main" val="34509765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2938D-8563-ABD8-43A6-A7EB7BB5915E}"/>
              </a:ext>
            </a:extLst>
          </p:cNvPr>
          <p:cNvSpPr>
            <a:spLocks noGrp="1"/>
          </p:cNvSpPr>
          <p:nvPr>
            <p:ph type="title"/>
          </p:nvPr>
        </p:nvSpPr>
        <p:spPr/>
        <p:txBody>
          <a:bodyPr/>
          <a:lstStyle/>
          <a:p>
            <a:r>
              <a:rPr lang="en-CN" dirty="0"/>
              <a:t>Diffe</a:t>
            </a:r>
            <a:r>
              <a:rPr lang="en-US" altLang="zh-CN" dirty="0"/>
              <a:t>rent</a:t>
            </a:r>
            <a:r>
              <a:rPr lang="zh-CN" altLang="en-US" dirty="0"/>
              <a:t> </a:t>
            </a:r>
            <a:r>
              <a:rPr lang="en-US" altLang="zh-CN" dirty="0"/>
              <a:t>tasks</a:t>
            </a:r>
            <a:r>
              <a:rPr lang="zh-CN" altLang="en-US" dirty="0"/>
              <a:t> </a:t>
            </a:r>
            <a:r>
              <a:rPr lang="en-US" altLang="zh-CN" dirty="0"/>
              <a:t>in</a:t>
            </a:r>
            <a:r>
              <a:rPr lang="zh-CN" altLang="en-US" dirty="0"/>
              <a:t> </a:t>
            </a:r>
            <a:r>
              <a:rPr lang="en-US" altLang="zh-CN" dirty="0"/>
              <a:t>Natural</a:t>
            </a:r>
            <a:r>
              <a:rPr lang="zh-CN" altLang="en-US" dirty="0"/>
              <a:t> </a:t>
            </a:r>
            <a:r>
              <a:rPr lang="en-US" altLang="zh-CN" dirty="0"/>
              <a:t>Language</a:t>
            </a:r>
            <a:r>
              <a:rPr lang="zh-CN" altLang="en-US" dirty="0"/>
              <a:t> </a:t>
            </a:r>
            <a:r>
              <a:rPr lang="en-US" altLang="zh-CN" dirty="0"/>
              <a:t>Understanding</a:t>
            </a:r>
            <a:r>
              <a:rPr lang="zh-CN" altLang="en-US" dirty="0"/>
              <a:t> </a:t>
            </a:r>
            <a:endParaRPr lang="en-CN" dirty="0"/>
          </a:p>
        </p:txBody>
      </p:sp>
      <p:sp>
        <p:nvSpPr>
          <p:cNvPr id="3" name="Content Placeholder 2">
            <a:extLst>
              <a:ext uri="{FF2B5EF4-FFF2-40B4-BE49-F238E27FC236}">
                <a16:creationId xmlns:a16="http://schemas.microsoft.com/office/drawing/2014/main" id="{3D2F8741-1932-57A4-E87B-278D4B49E3D7}"/>
              </a:ext>
            </a:extLst>
          </p:cNvPr>
          <p:cNvSpPr>
            <a:spLocks noGrp="1"/>
          </p:cNvSpPr>
          <p:nvPr>
            <p:ph idx="1"/>
          </p:nvPr>
        </p:nvSpPr>
        <p:spPr/>
        <p:txBody>
          <a:bodyPr/>
          <a:lstStyle/>
          <a:p>
            <a:endParaRPr lang="en-CN" dirty="0"/>
          </a:p>
        </p:txBody>
      </p:sp>
    </p:spTree>
    <p:extLst>
      <p:ext uri="{BB962C8B-B14F-4D97-AF65-F5344CB8AC3E}">
        <p14:creationId xmlns:p14="http://schemas.microsoft.com/office/powerpoint/2010/main" val="1251120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39E83-C7FF-BB0B-AFC8-6D4B9F66F2DA}"/>
              </a:ext>
            </a:extLst>
          </p:cNvPr>
          <p:cNvSpPr>
            <a:spLocks noGrp="1"/>
          </p:cNvSpPr>
          <p:nvPr>
            <p:ph type="title"/>
          </p:nvPr>
        </p:nvSpPr>
        <p:spPr/>
        <p:txBody>
          <a:bodyPr/>
          <a:lstStyle/>
          <a:p>
            <a:r>
              <a:rPr lang="en-US" altLang="zh-CN" dirty="0"/>
              <a:t>Natural</a:t>
            </a:r>
            <a:r>
              <a:rPr lang="zh-CN" altLang="en-US" dirty="0"/>
              <a:t> </a:t>
            </a:r>
            <a:r>
              <a:rPr lang="en-US" altLang="zh-CN" dirty="0"/>
              <a:t>Language</a:t>
            </a:r>
            <a:r>
              <a:rPr lang="zh-CN" altLang="en-US" dirty="0"/>
              <a:t> </a:t>
            </a:r>
            <a:r>
              <a:rPr lang="en-US" altLang="zh-CN" dirty="0"/>
              <a:t>Modeling</a:t>
            </a:r>
            <a:endParaRPr lang="en-CN"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6334F19-B44C-3804-C50C-68F07E9C1C64}"/>
                  </a:ext>
                </a:extLst>
              </p:cNvPr>
              <p:cNvSpPr>
                <a:spLocks noGrp="1"/>
              </p:cNvSpPr>
              <p:nvPr>
                <p:ph idx="1"/>
              </p:nvPr>
            </p:nvSpPr>
            <p:spPr/>
            <p:txBody>
              <a:bodyPr/>
              <a:lstStyle/>
              <a:p>
                <a:r>
                  <a:rPr lang="en-US" altLang="zh-CN" dirty="0"/>
                  <a:t>Given</a:t>
                </a:r>
                <a:r>
                  <a:rPr lang="zh-CN" altLang="en-US" dirty="0"/>
                  <a:t> </a:t>
                </a:r>
                <a:r>
                  <a:rPr lang="en-US" altLang="zh-CN" dirty="0"/>
                  <a:t>a</a:t>
                </a:r>
                <a:r>
                  <a:rPr lang="zh-CN" altLang="en-US" dirty="0"/>
                  <a:t> </a:t>
                </a:r>
                <a:r>
                  <a:rPr lang="en-US" altLang="zh-CN" dirty="0"/>
                  <a:t>text</a:t>
                </a:r>
                <a:r>
                  <a:rPr lang="zh-CN" altLang="en-US" dirty="0"/>
                  <a:t> </a:t>
                </a:r>
                <a:r>
                  <a:rPr lang="en-US" altLang="zh-CN" dirty="0"/>
                  <a:t>sequence</a:t>
                </a:r>
                <a:r>
                  <a:rPr lang="zh-CN" altLang="en-US" dirty="0"/>
                  <a:t> </a:t>
                </a:r>
                <a14:m>
                  <m:oMath xmlns:m="http://schemas.openxmlformats.org/officeDocument/2006/math">
                    <m:r>
                      <a:rPr lang="en-US" altLang="zh-CN" b="0" i="1" smtClean="0">
                        <a:latin typeface="Cambria Math" panose="02040503050406030204" pitchFamily="18" charset="0"/>
                      </a:rPr>
                      <m:t>𝑋</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1</m:t>
                        </m:r>
                      </m:sub>
                    </m:s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𝑇</m:t>
                        </m:r>
                      </m:sub>
                    </m:sSub>
                  </m:oMath>
                </a14:m>
                <a:r>
                  <a:rPr lang="en-US" altLang="zh-CN" dirty="0"/>
                  <a:t>,</a:t>
                </a:r>
                <a:r>
                  <a:rPr lang="zh-CN" altLang="en-US" dirty="0"/>
                  <a:t> </a:t>
                </a:r>
                <a:r>
                  <a:rPr lang="en-US" altLang="zh-CN" dirty="0"/>
                  <a:t>we</a:t>
                </a:r>
                <a:r>
                  <a:rPr lang="zh-CN" altLang="en-US" dirty="0"/>
                  <a:t> </a:t>
                </a:r>
                <a:r>
                  <a:rPr lang="en-US" altLang="zh-CN" dirty="0"/>
                  <a:t>want</a:t>
                </a:r>
                <a:r>
                  <a:rPr lang="zh-CN" altLang="en-US" dirty="0"/>
                  <a:t> </a:t>
                </a:r>
                <a:r>
                  <a:rPr lang="en-US" altLang="zh-CN" dirty="0"/>
                  <a:t>to</a:t>
                </a:r>
                <a:r>
                  <a:rPr lang="zh-CN" altLang="en-US" dirty="0"/>
                  <a:t> </a:t>
                </a:r>
                <a:r>
                  <a:rPr lang="en-US" altLang="zh-CN" dirty="0"/>
                  <a:t>model</a:t>
                </a:r>
                <a:r>
                  <a:rPr lang="zh-CN" altLang="en-US" dirty="0"/>
                  <a:t> </a:t>
                </a:r>
                <a:r>
                  <a:rPr lang="en-US" altLang="zh-CN" dirty="0"/>
                  <a:t>the</a:t>
                </a:r>
                <a:r>
                  <a:rPr lang="zh-CN" altLang="en-US" dirty="0"/>
                  <a:t> </a:t>
                </a:r>
                <a:r>
                  <a:rPr lang="en-US" altLang="zh-CN" dirty="0"/>
                  <a:t>joint</a:t>
                </a:r>
                <a:r>
                  <a:rPr lang="zh-CN" altLang="en-US" dirty="0"/>
                  <a:t> </a:t>
                </a:r>
                <a:r>
                  <a:rPr lang="en-US" altLang="zh-CN" dirty="0"/>
                  <a:t>distribution</a:t>
                </a:r>
                <a:r>
                  <a:rPr lang="zh-CN" altLang="en-US" dirty="0"/>
                  <a:t> </a:t>
                </a:r>
                <a:r>
                  <a:rPr lang="en-US" altLang="zh-CN" dirty="0"/>
                  <a:t>of</a:t>
                </a:r>
                <a:r>
                  <a:rPr lang="zh-CN" altLang="en-US" dirty="0"/>
                  <a:t> </a:t>
                </a:r>
                <a:endParaRPr lang="en-US" altLang="zh-CN" dirty="0"/>
              </a:p>
              <a:p>
                <a:endParaRPr lang="en-US" dirty="0"/>
              </a:p>
              <a:p>
                <a:endParaRPr lang="en-US" dirty="0"/>
              </a:p>
              <a:p>
                <a:endParaRPr lang="en-US" dirty="0"/>
              </a:p>
              <a:p>
                <a:r>
                  <a:rPr lang="zh-CN" altLang="en-US" dirty="0"/>
                  <a:t> </a:t>
                </a:r>
                <a14:m>
                  <m:oMath xmlns:m="http://schemas.openxmlformats.org/officeDocument/2006/math">
                    <m:r>
                      <a:rPr lang="en-US" altLang="zh-CN" b="0" i="1" smtClean="0">
                        <a:latin typeface="Cambria Math" panose="02040503050406030204" pitchFamily="18" charset="0"/>
                      </a:rPr>
                      <m:t>𝑋</m:t>
                    </m:r>
                  </m:oMath>
                </a14:m>
                <a:r>
                  <a:rPr lang="zh-CN" altLang="en-US" dirty="0"/>
                  <a:t> </a:t>
                </a:r>
                <a:r>
                  <a:rPr lang="en-US" altLang="zh-CN" dirty="0"/>
                  <a:t>can</a:t>
                </a:r>
                <a:r>
                  <a:rPr lang="zh-CN" altLang="en-US" dirty="0"/>
                  <a:t> </a:t>
                </a:r>
                <a:r>
                  <a:rPr lang="en-US" altLang="zh-CN" dirty="0"/>
                  <a:t>be</a:t>
                </a:r>
                <a:r>
                  <a:rPr lang="zh-CN" altLang="en-US" dirty="0"/>
                  <a:t> </a:t>
                </a:r>
                <a:r>
                  <a:rPr lang="en-US" altLang="zh-CN" dirty="0"/>
                  <a:t>a</a:t>
                </a:r>
                <a:r>
                  <a:rPr lang="zh-CN" altLang="en-US" dirty="0"/>
                  <a:t> </a:t>
                </a:r>
                <a:r>
                  <a:rPr lang="en-US" altLang="zh-CN" dirty="0"/>
                  <a:t>sentence</a:t>
                </a:r>
                <a:r>
                  <a:rPr lang="zh-CN" altLang="en-US" dirty="0"/>
                  <a:t> </a:t>
                </a:r>
                <a:r>
                  <a:rPr lang="en-US" altLang="zh-CN" dirty="0"/>
                  <a:t>or</a:t>
                </a:r>
                <a:r>
                  <a:rPr lang="zh-CN" altLang="en-US" dirty="0"/>
                  <a:t> </a:t>
                </a:r>
                <a:r>
                  <a:rPr lang="en-US" altLang="zh-CN" dirty="0"/>
                  <a:t>a</a:t>
                </a:r>
                <a:r>
                  <a:rPr lang="zh-CN" altLang="en-US" dirty="0"/>
                  <a:t> </a:t>
                </a:r>
                <a:r>
                  <a:rPr lang="en-US" altLang="zh-CN" dirty="0"/>
                  <a:t>document</a:t>
                </a:r>
                <a:endParaRPr lang="en-CN" dirty="0"/>
              </a:p>
            </p:txBody>
          </p:sp>
        </mc:Choice>
        <mc:Fallback>
          <p:sp>
            <p:nvSpPr>
              <p:cNvPr id="3" name="Content Placeholder 2">
                <a:extLst>
                  <a:ext uri="{FF2B5EF4-FFF2-40B4-BE49-F238E27FC236}">
                    <a16:creationId xmlns:a16="http://schemas.microsoft.com/office/drawing/2014/main" id="{36334F19-B44C-3804-C50C-68F07E9C1C64}"/>
                  </a:ext>
                </a:extLst>
              </p:cNvPr>
              <p:cNvSpPr>
                <a:spLocks noGrp="1" noRot="1" noChangeAspect="1" noMove="1" noResize="1" noEditPoints="1" noAdjustHandles="1" noChangeArrowheads="1" noChangeShapeType="1" noTextEdit="1"/>
              </p:cNvSpPr>
              <p:nvPr>
                <p:ph idx="1"/>
              </p:nvPr>
            </p:nvSpPr>
            <p:spPr>
              <a:blipFill>
                <a:blip r:embed="rId2"/>
                <a:stretch>
                  <a:fillRect l="-1086" t="-2326"/>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E698C6E8-51A7-6BC1-162C-64CF54C3EB0E}"/>
                  </a:ext>
                </a:extLst>
              </p:cNvPr>
              <p:cNvSpPr txBox="1"/>
              <p:nvPr/>
            </p:nvSpPr>
            <p:spPr>
              <a:xfrm>
                <a:off x="4858871" y="3179482"/>
                <a:ext cx="1157625" cy="584775"/>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3200" b="0" i="1" smtClean="0">
                          <a:latin typeface="Cambria Math" panose="02040503050406030204" pitchFamily="18" charset="0"/>
                        </a:rPr>
                        <m:t>𝑃</m:t>
                      </m:r>
                      <m:d>
                        <m:dPr>
                          <m:ctrlPr>
                            <a:rPr lang="en-US" altLang="zh-CN" sz="3200" b="0" i="1" smtClean="0">
                              <a:latin typeface="Cambria Math" panose="02040503050406030204" pitchFamily="18" charset="0"/>
                            </a:rPr>
                          </m:ctrlPr>
                        </m:dPr>
                        <m:e>
                          <m:r>
                            <a:rPr lang="en-US" altLang="zh-CN" sz="3200" b="0" i="1" smtClean="0">
                              <a:latin typeface="Cambria Math" panose="02040503050406030204" pitchFamily="18" charset="0"/>
                            </a:rPr>
                            <m:t>𝑋</m:t>
                          </m:r>
                        </m:e>
                      </m:d>
                    </m:oMath>
                  </m:oMathPara>
                </a14:m>
                <a:endParaRPr lang="en-CN" sz="3200" dirty="0"/>
              </a:p>
            </p:txBody>
          </p:sp>
        </mc:Choice>
        <mc:Fallback>
          <p:sp>
            <p:nvSpPr>
              <p:cNvPr id="4" name="TextBox 3">
                <a:extLst>
                  <a:ext uri="{FF2B5EF4-FFF2-40B4-BE49-F238E27FC236}">
                    <a16:creationId xmlns:a16="http://schemas.microsoft.com/office/drawing/2014/main" id="{E698C6E8-51A7-6BC1-162C-64CF54C3EB0E}"/>
                  </a:ext>
                </a:extLst>
              </p:cNvPr>
              <p:cNvSpPr txBox="1">
                <a:spLocks noRot="1" noChangeAspect="1" noMove="1" noResize="1" noEditPoints="1" noAdjustHandles="1" noChangeArrowheads="1" noChangeShapeType="1" noTextEdit="1"/>
              </p:cNvSpPr>
              <p:nvPr/>
            </p:nvSpPr>
            <p:spPr>
              <a:xfrm>
                <a:off x="4858871" y="3179482"/>
                <a:ext cx="1157625" cy="584775"/>
              </a:xfrm>
              <a:prstGeom prst="rect">
                <a:avLst/>
              </a:prstGeom>
              <a:blipFill>
                <a:blip r:embed="rId3"/>
                <a:stretch>
                  <a:fillRect/>
                </a:stretch>
              </a:blipFill>
            </p:spPr>
            <p:txBody>
              <a:bodyPr/>
              <a:lstStyle/>
              <a:p>
                <a:r>
                  <a:rPr lang="en-CN">
                    <a:noFill/>
                  </a:rPr>
                  <a:t> </a:t>
                </a:r>
              </a:p>
            </p:txBody>
          </p:sp>
        </mc:Fallback>
      </mc:AlternateContent>
    </p:spTree>
    <p:extLst>
      <p:ext uri="{BB962C8B-B14F-4D97-AF65-F5344CB8AC3E}">
        <p14:creationId xmlns:p14="http://schemas.microsoft.com/office/powerpoint/2010/main" val="35332613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BBB34-E7F7-0666-AC4D-FA60BB199F5B}"/>
              </a:ext>
            </a:extLst>
          </p:cNvPr>
          <p:cNvSpPr>
            <a:spLocks noGrp="1"/>
          </p:cNvSpPr>
          <p:nvPr>
            <p:ph type="title"/>
          </p:nvPr>
        </p:nvSpPr>
        <p:spPr/>
        <p:txBody>
          <a:bodyPr/>
          <a:lstStyle/>
          <a:p>
            <a:endParaRPr lang="en-CN"/>
          </a:p>
        </p:txBody>
      </p:sp>
      <p:sp>
        <p:nvSpPr>
          <p:cNvPr id="3" name="Content Placeholder 2">
            <a:extLst>
              <a:ext uri="{FF2B5EF4-FFF2-40B4-BE49-F238E27FC236}">
                <a16:creationId xmlns:a16="http://schemas.microsoft.com/office/drawing/2014/main" id="{FFEC6E84-DD1B-7648-0403-1303D847B244}"/>
              </a:ext>
            </a:extLst>
          </p:cNvPr>
          <p:cNvSpPr>
            <a:spLocks noGrp="1"/>
          </p:cNvSpPr>
          <p:nvPr>
            <p:ph idx="1"/>
          </p:nvPr>
        </p:nvSpPr>
        <p:spPr/>
        <p:txBody>
          <a:bodyPr/>
          <a:lstStyle/>
          <a:p>
            <a:endParaRPr lang="en-CN"/>
          </a:p>
        </p:txBody>
      </p:sp>
      <p:pic>
        <p:nvPicPr>
          <p:cNvPr id="8194"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1CDF26FB-2D80-08BA-424E-003464E846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8500" y="1562100"/>
            <a:ext cx="10795000" cy="373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32334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Hans" dirty="0"/>
              <a:t>Thanks!</a:t>
            </a:r>
            <a:endParaRPr lang="en-US" dirty="0"/>
          </a:p>
        </p:txBody>
      </p:sp>
      <p:sp>
        <p:nvSpPr>
          <p:cNvPr id="3" name="Content Placeholder 2"/>
          <p:cNvSpPr>
            <a:spLocks noGrp="1"/>
          </p:cNvSpPr>
          <p:nvPr>
            <p:ph idx="1"/>
          </p:nvPr>
        </p:nvSpPr>
        <p:spPr/>
        <p:txBody>
          <a:bodyPr/>
          <a:lstStyle/>
          <a:p>
            <a:pPr marL="0" indent="0">
              <a:buNone/>
            </a:pPr>
            <a:br>
              <a:rPr lang="en-CA" dirty="0"/>
            </a:br>
            <a:endParaRPr lang="en-US" dirty="0"/>
          </a:p>
        </p:txBody>
      </p:sp>
    </p:spTree>
    <p:extLst>
      <p:ext uri="{BB962C8B-B14F-4D97-AF65-F5344CB8AC3E}">
        <p14:creationId xmlns:p14="http://schemas.microsoft.com/office/powerpoint/2010/main" val="1344937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itle 1">
                <a:extLst>
                  <a:ext uri="{FF2B5EF4-FFF2-40B4-BE49-F238E27FC236}">
                    <a16:creationId xmlns:a16="http://schemas.microsoft.com/office/drawing/2014/main" id="{4FF3B9ED-173A-0727-08D1-1A6ABC8659F0}"/>
                  </a:ext>
                </a:extLst>
              </p:cNvPr>
              <p:cNvSpPr>
                <a:spLocks noGrp="1"/>
              </p:cNvSpPr>
              <p:nvPr>
                <p:ph type="title"/>
              </p:nvPr>
            </p:nvSpPr>
            <p:spPr/>
            <p:txBody>
              <a:bodyPr/>
              <a:lstStyle/>
              <a:p>
                <a:r>
                  <a:rPr lang="en-US" altLang="zh-CN" dirty="0"/>
                  <a:t>Two</a:t>
                </a:r>
                <a:r>
                  <a:rPr lang="zh-CN" altLang="en-US" dirty="0"/>
                  <a:t> </a:t>
                </a:r>
                <a:r>
                  <a:rPr lang="en-US" altLang="zh-CN" dirty="0"/>
                  <a:t>ways</a:t>
                </a:r>
                <a:r>
                  <a:rPr lang="zh-CN" altLang="en-US" dirty="0"/>
                  <a:t> </a:t>
                </a:r>
                <a:r>
                  <a:rPr lang="en-US" altLang="zh-CN" dirty="0"/>
                  <a:t>of</a:t>
                </a:r>
                <a:r>
                  <a:rPr lang="zh-CN" altLang="en-US" dirty="0"/>
                  <a:t> </a:t>
                </a:r>
                <a:r>
                  <a:rPr lang="en-US" altLang="zh-CN" dirty="0"/>
                  <a:t>Modeling</a:t>
                </a:r>
                <a14:m>
                  <m:oMath xmlns:m="http://schemas.openxmlformats.org/officeDocument/2006/math">
                    <m:r>
                      <a:rPr lang="zh-CN" altLang="en-US" sz="4400" b="1" i="0" smtClean="0">
                        <a:latin typeface="Cambria Math" panose="02040503050406030204" pitchFamily="18" charset="0"/>
                      </a:rPr>
                      <m:t> </m:t>
                    </m:r>
                    <m:r>
                      <a:rPr lang="en-US" altLang="zh-CN" sz="4400" b="0" i="1" smtClean="0">
                        <a:latin typeface="Cambria Math" panose="02040503050406030204" pitchFamily="18" charset="0"/>
                      </a:rPr>
                      <m:t>𝑃</m:t>
                    </m:r>
                    <m:d>
                      <m:dPr>
                        <m:ctrlPr>
                          <a:rPr lang="en-US" altLang="zh-CN" sz="4400" b="0" i="1" smtClean="0">
                            <a:latin typeface="Cambria Math" panose="02040503050406030204" pitchFamily="18" charset="0"/>
                          </a:rPr>
                        </m:ctrlPr>
                      </m:dPr>
                      <m:e>
                        <m:r>
                          <a:rPr lang="en-US" altLang="zh-CN" sz="4400" b="0" i="1" smtClean="0">
                            <a:latin typeface="Cambria Math" panose="02040503050406030204" pitchFamily="18" charset="0"/>
                          </a:rPr>
                          <m:t>𝑋</m:t>
                        </m:r>
                      </m:e>
                    </m:d>
                  </m:oMath>
                </a14:m>
                <a:endParaRPr lang="en-CN" dirty="0"/>
              </a:p>
            </p:txBody>
          </p:sp>
        </mc:Choice>
        <mc:Fallback>
          <p:sp>
            <p:nvSpPr>
              <p:cNvPr id="2" name="Title 1">
                <a:extLst>
                  <a:ext uri="{FF2B5EF4-FFF2-40B4-BE49-F238E27FC236}">
                    <a16:creationId xmlns:a16="http://schemas.microsoft.com/office/drawing/2014/main" id="{4FF3B9ED-173A-0727-08D1-1A6ABC8659F0}"/>
                  </a:ext>
                </a:extLst>
              </p:cNvPr>
              <p:cNvSpPr>
                <a:spLocks noGrp="1" noRot="1" noChangeAspect="1" noMove="1" noResize="1" noEditPoints="1" noAdjustHandles="1" noChangeArrowheads="1" noChangeShapeType="1" noTextEdit="1"/>
              </p:cNvSpPr>
              <p:nvPr>
                <p:ph type="title"/>
              </p:nvPr>
            </p:nvSpPr>
            <p:spPr>
              <a:blipFill>
                <a:blip r:embed="rId2"/>
                <a:stretch>
                  <a:fillRect l="-2413"/>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6610A2A-D2F2-D453-DFEC-BB5359E1020E}"/>
                  </a:ext>
                </a:extLst>
              </p:cNvPr>
              <p:cNvSpPr>
                <a:spLocks noGrp="1"/>
              </p:cNvSpPr>
              <p:nvPr>
                <p:ph idx="1"/>
              </p:nvPr>
            </p:nvSpPr>
            <p:spPr>
              <a:xfrm>
                <a:off x="838200" y="1825625"/>
                <a:ext cx="10515600" cy="3672728"/>
              </a:xfrm>
            </p:spPr>
            <p:txBody>
              <a:bodyPr/>
              <a:lstStyle/>
              <a:p>
                <a:r>
                  <a:rPr lang="en-US" altLang="zh-CN" dirty="0"/>
                  <a:t>Masked</a:t>
                </a:r>
                <a:r>
                  <a:rPr lang="zh-CN" altLang="en-US" dirty="0"/>
                  <a:t> </a:t>
                </a:r>
                <a:r>
                  <a:rPr lang="en-US" altLang="zh-CN" dirty="0"/>
                  <a:t>Language</a:t>
                </a:r>
                <a:r>
                  <a:rPr lang="zh-CN" altLang="en-US" dirty="0"/>
                  <a:t> </a:t>
                </a:r>
                <a:r>
                  <a:rPr lang="en-US" altLang="zh-CN" dirty="0"/>
                  <a:t>Modeling:</a:t>
                </a:r>
                <a:r>
                  <a:rPr lang="zh-CN" altLang="en-US" dirty="0"/>
                  <a:t> </a:t>
                </a:r>
                <a:r>
                  <a:rPr lang="en-US" altLang="zh-CN" dirty="0"/>
                  <a:t>predicting</a:t>
                </a:r>
                <a:r>
                  <a:rPr lang="zh-CN" altLang="en-US" dirty="0"/>
                  <a:t> </a:t>
                </a:r>
                <a:r>
                  <a:rPr lang="en-US" altLang="zh-CN" dirty="0"/>
                  <a:t>the</a:t>
                </a:r>
                <a:r>
                  <a:rPr lang="zh-CN" altLang="en-US" dirty="0"/>
                  <a:t> </a:t>
                </a:r>
                <a:r>
                  <a:rPr lang="en-US" altLang="zh-CN" dirty="0"/>
                  <a:t>missing</a:t>
                </a:r>
                <a:r>
                  <a:rPr lang="zh-CN" altLang="en-US" dirty="0"/>
                  <a:t> </a:t>
                </a:r>
                <a:r>
                  <a:rPr lang="en-US" altLang="zh-CN" dirty="0"/>
                  <a:t>word(s)</a:t>
                </a:r>
                <a:r>
                  <a:rPr lang="zh-CN" altLang="en-US" dirty="0"/>
                  <a:t> </a:t>
                </a:r>
                <a:r>
                  <a:rPr lang="en-US" altLang="zh-CN" dirty="0"/>
                  <a:t>conditioning</a:t>
                </a:r>
                <a:r>
                  <a:rPr lang="zh-CN" altLang="en-US" dirty="0"/>
                  <a:t> </a:t>
                </a:r>
                <a:r>
                  <a:rPr lang="en-US" altLang="zh-CN" dirty="0"/>
                  <a:t>on</a:t>
                </a:r>
                <a:r>
                  <a:rPr lang="zh-CN" altLang="en-US" dirty="0"/>
                  <a:t> </a:t>
                </a:r>
                <a:r>
                  <a:rPr lang="en-US" altLang="zh-CN" dirty="0"/>
                  <a:t>the</a:t>
                </a:r>
                <a:r>
                  <a:rPr lang="zh-CN" altLang="en-US" dirty="0"/>
                  <a:t> </a:t>
                </a:r>
                <a:r>
                  <a:rPr lang="en-US" altLang="zh-CN" dirty="0"/>
                  <a:t>rest</a:t>
                </a:r>
                <a:r>
                  <a:rPr lang="zh-CN" altLang="en-US" dirty="0"/>
                  <a:t> </a:t>
                </a:r>
                <a:r>
                  <a:rPr lang="en-US" altLang="zh-CN" dirty="0"/>
                  <a:t>of</a:t>
                </a:r>
                <a:r>
                  <a:rPr lang="zh-CN" altLang="en-US" dirty="0"/>
                  <a:t> </a:t>
                </a:r>
                <a:r>
                  <a:rPr lang="en-US" altLang="zh-CN" dirty="0"/>
                  <a:t>the</a:t>
                </a:r>
                <a:r>
                  <a:rPr lang="zh-CN" altLang="en-US" dirty="0"/>
                  <a:t> </a:t>
                </a:r>
                <a:r>
                  <a:rPr lang="en-US" altLang="zh-CN" dirty="0"/>
                  <a:t>words,</a:t>
                </a:r>
                <a:r>
                  <a:rPr lang="zh-CN" altLang="en-US" dirty="0"/>
                  <a:t> </a:t>
                </a:r>
                <a:r>
                  <a:rPr lang="en-US" altLang="zh-CN" dirty="0"/>
                  <a:t>i.e.</a:t>
                </a:r>
                <a:r>
                  <a:rPr lang="zh-CN" altLang="en-US" dirty="0"/>
                  <a:t> </a:t>
                </a:r>
                <a14:m>
                  <m:oMath xmlns:m="http://schemas.openxmlformats.org/officeDocument/2006/math">
                    <m:r>
                      <a:rPr lang="en-US" altLang="zh-CN" sz="2800" b="0" i="1" smtClean="0">
                        <a:latin typeface="Cambria Math" panose="02040503050406030204" pitchFamily="18" charset="0"/>
                      </a:rPr>
                      <m:t>𝑃</m:t>
                    </m:r>
                    <m:d>
                      <m:dPr>
                        <m:ctrlPr>
                          <a:rPr lang="en-US" altLang="zh-CN" sz="2800" b="0" i="1" smtClean="0">
                            <a:latin typeface="Cambria Math" panose="02040503050406030204" pitchFamily="18" charset="0"/>
                          </a:rPr>
                        </m:ctrlPr>
                      </m:dPr>
                      <m:e>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𝑥</m:t>
                            </m:r>
                          </m:e>
                          <m:sub>
                            <m:r>
                              <a:rPr lang="en-US" altLang="zh-CN" sz="2800" b="0" i="1" smtClean="0">
                                <a:latin typeface="Cambria Math" panose="02040503050406030204" pitchFamily="18" charset="0"/>
                              </a:rPr>
                              <m:t>𝑖</m:t>
                            </m:r>
                          </m:sub>
                        </m:sSub>
                        <m:r>
                          <a:rPr lang="en-US" altLang="zh-CN" sz="2800" b="0" i="1" smtClean="0">
                            <a:latin typeface="Cambria Math" panose="02040503050406030204" pitchFamily="18" charset="0"/>
                          </a:rPr>
                          <m:t>|</m:t>
                        </m:r>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𝑋</m:t>
                            </m:r>
                          </m:e>
                          <m:sub>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𝑖</m:t>
                            </m:r>
                          </m:sub>
                        </m:sSub>
                      </m:e>
                    </m:d>
                  </m:oMath>
                </a14:m>
                <a:endParaRPr lang="en-CN" sz="2800" dirty="0"/>
              </a:p>
              <a:p>
                <a:pPr lvl="1"/>
                <a:r>
                  <a:rPr lang="en-US" altLang="zh-CN" dirty="0"/>
                  <a:t>Filling</a:t>
                </a:r>
                <a:r>
                  <a:rPr lang="zh-CN" altLang="en-US" dirty="0"/>
                  <a:t> </a:t>
                </a:r>
                <a:r>
                  <a:rPr lang="en-US" altLang="zh-CN" dirty="0"/>
                  <a:t>in</a:t>
                </a:r>
                <a:r>
                  <a:rPr lang="zh-CN" altLang="en-US" dirty="0"/>
                  <a:t> </a:t>
                </a:r>
                <a:r>
                  <a:rPr lang="en-US" altLang="zh-CN" dirty="0"/>
                  <a:t>the</a:t>
                </a:r>
                <a:r>
                  <a:rPr lang="zh-CN" altLang="en-US" dirty="0"/>
                  <a:t> </a:t>
                </a:r>
                <a:r>
                  <a:rPr lang="en-US" altLang="zh-CN" dirty="0"/>
                  <a:t>blank</a:t>
                </a:r>
              </a:p>
              <a:p>
                <a:endParaRPr lang="en-US" dirty="0"/>
              </a:p>
              <a:p>
                <a:endParaRPr lang="en-US" dirty="0"/>
              </a:p>
              <a:p>
                <a:endParaRPr lang="en-US" dirty="0"/>
              </a:p>
              <a:p>
                <a:r>
                  <a:rPr lang="en-US" altLang="zh-CN" dirty="0"/>
                  <a:t>Bidirectional</a:t>
                </a:r>
                <a:r>
                  <a:rPr lang="zh-CN" altLang="en-US" dirty="0"/>
                  <a:t> </a:t>
                </a:r>
                <a:r>
                  <a:rPr lang="en-US" altLang="zh-CN" dirty="0"/>
                  <a:t>modeling</a:t>
                </a:r>
                <a:endParaRPr lang="en-US" dirty="0"/>
              </a:p>
              <a:p>
                <a:pPr lvl="1"/>
                <a:endParaRPr lang="en-US" dirty="0"/>
              </a:p>
              <a:p>
                <a:pPr lvl="1"/>
                <a:endParaRPr lang="en-CN" dirty="0"/>
              </a:p>
              <a:p>
                <a:endParaRPr lang="en-US" altLang="zh-CN" dirty="0"/>
              </a:p>
              <a:p>
                <a:endParaRPr lang="en-US" dirty="0"/>
              </a:p>
              <a:p>
                <a:endParaRPr lang="en-US" dirty="0"/>
              </a:p>
            </p:txBody>
          </p:sp>
        </mc:Choice>
        <mc:Fallback>
          <p:sp>
            <p:nvSpPr>
              <p:cNvPr id="3" name="Content Placeholder 2">
                <a:extLst>
                  <a:ext uri="{FF2B5EF4-FFF2-40B4-BE49-F238E27FC236}">
                    <a16:creationId xmlns:a16="http://schemas.microsoft.com/office/drawing/2014/main" id="{06610A2A-D2F2-D453-DFEC-BB5359E1020E}"/>
                  </a:ext>
                </a:extLst>
              </p:cNvPr>
              <p:cNvSpPr>
                <a:spLocks noGrp="1" noRot="1" noChangeAspect="1" noMove="1" noResize="1" noEditPoints="1" noAdjustHandles="1" noChangeArrowheads="1" noChangeShapeType="1" noTextEdit="1"/>
              </p:cNvSpPr>
              <p:nvPr>
                <p:ph idx="1"/>
              </p:nvPr>
            </p:nvSpPr>
            <p:spPr>
              <a:xfrm>
                <a:off x="838200" y="1825625"/>
                <a:ext cx="10515600" cy="3672728"/>
              </a:xfrm>
              <a:blipFill>
                <a:blip r:embed="rId3"/>
                <a:stretch>
                  <a:fillRect l="-1086" t="-2759"/>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41D036CF-A349-1D77-14E1-C9E5D4DAE277}"/>
                  </a:ext>
                </a:extLst>
              </p:cNvPr>
              <p:cNvSpPr txBox="1"/>
              <p:nvPr/>
            </p:nvSpPr>
            <p:spPr>
              <a:xfrm>
                <a:off x="2091764"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a:rPr lang="en-US" altLang="zh-CN" sz="2400" b="0" i="1" smtClean="0">
                              <a:latin typeface="Cambria Math" panose="02040503050406030204" pitchFamily="18" charset="0"/>
                            </a:rPr>
                            <m:t>1</m:t>
                          </m:r>
                        </m:sub>
                      </m:sSub>
                    </m:oMath>
                  </m:oMathPara>
                </a14:m>
                <a:endParaRPr lang="en-CN" sz="2400" dirty="0"/>
              </a:p>
            </p:txBody>
          </p:sp>
        </mc:Choice>
        <mc:Fallback>
          <p:sp>
            <p:nvSpPr>
              <p:cNvPr id="8" name="TextBox 7">
                <a:extLst>
                  <a:ext uri="{FF2B5EF4-FFF2-40B4-BE49-F238E27FC236}">
                    <a16:creationId xmlns:a16="http://schemas.microsoft.com/office/drawing/2014/main" id="{41D036CF-A349-1D77-14E1-C9E5D4DAE277}"/>
                  </a:ext>
                </a:extLst>
              </p:cNvPr>
              <p:cNvSpPr txBox="1">
                <a:spLocks noRot="1" noChangeAspect="1" noMove="1" noResize="1" noEditPoints="1" noAdjustHandles="1" noChangeArrowheads="1" noChangeShapeType="1" noTextEdit="1"/>
              </p:cNvSpPr>
              <p:nvPr/>
            </p:nvSpPr>
            <p:spPr>
              <a:xfrm>
                <a:off x="2091764" y="3625196"/>
                <a:ext cx="531906" cy="461665"/>
              </a:xfrm>
              <a:prstGeom prst="rect">
                <a:avLst/>
              </a:prstGeom>
              <a:blipFill>
                <a:blip r:embed="rId4"/>
                <a:stretch>
                  <a:fillRect b="-2703"/>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74D9DE28-63AC-D171-4FDF-BF3E062C2CA4}"/>
                  </a:ext>
                </a:extLst>
              </p:cNvPr>
              <p:cNvSpPr txBox="1"/>
              <p:nvPr/>
            </p:nvSpPr>
            <p:spPr>
              <a:xfrm>
                <a:off x="2770094"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a:rPr lang="en-US" altLang="zh-CN" sz="2400" b="0" i="1" smtClean="0">
                              <a:latin typeface="Cambria Math" panose="02040503050406030204" pitchFamily="18" charset="0"/>
                            </a:rPr>
                            <m:t>2</m:t>
                          </m:r>
                        </m:sub>
                      </m:sSub>
                    </m:oMath>
                  </m:oMathPara>
                </a14:m>
                <a:endParaRPr lang="en-CN" sz="2400" dirty="0"/>
              </a:p>
            </p:txBody>
          </p:sp>
        </mc:Choice>
        <mc:Fallback>
          <p:sp>
            <p:nvSpPr>
              <p:cNvPr id="9" name="TextBox 8">
                <a:extLst>
                  <a:ext uri="{FF2B5EF4-FFF2-40B4-BE49-F238E27FC236}">
                    <a16:creationId xmlns:a16="http://schemas.microsoft.com/office/drawing/2014/main" id="{74D9DE28-63AC-D171-4FDF-BF3E062C2CA4}"/>
                  </a:ext>
                </a:extLst>
              </p:cNvPr>
              <p:cNvSpPr txBox="1">
                <a:spLocks noRot="1" noChangeAspect="1" noMove="1" noResize="1" noEditPoints="1" noAdjustHandles="1" noChangeArrowheads="1" noChangeShapeType="1" noTextEdit="1"/>
              </p:cNvSpPr>
              <p:nvPr/>
            </p:nvSpPr>
            <p:spPr>
              <a:xfrm>
                <a:off x="2770094" y="3625196"/>
                <a:ext cx="531906" cy="461665"/>
              </a:xfrm>
              <a:prstGeom prst="rect">
                <a:avLst/>
              </a:prstGeom>
              <a:blipFill>
                <a:blip r:embed="rId5"/>
                <a:stretch>
                  <a:fillRect b="-2703"/>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EA992D9B-9FD3-50EA-C5DB-60404E67C75D}"/>
                  </a:ext>
                </a:extLst>
              </p:cNvPr>
              <p:cNvSpPr txBox="1"/>
              <p:nvPr/>
            </p:nvSpPr>
            <p:spPr>
              <a:xfrm>
                <a:off x="3448424"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a:rPr lang="en-US" altLang="zh-CN" sz="2400" b="0" i="1" smtClean="0">
                              <a:latin typeface="Cambria Math" panose="02040503050406030204" pitchFamily="18" charset="0"/>
                            </a:rPr>
                            <m:t>3</m:t>
                          </m:r>
                        </m:sub>
                      </m:sSub>
                    </m:oMath>
                  </m:oMathPara>
                </a14:m>
                <a:endParaRPr lang="en-CN" sz="2400" dirty="0"/>
              </a:p>
            </p:txBody>
          </p:sp>
        </mc:Choice>
        <mc:Fallback>
          <p:sp>
            <p:nvSpPr>
              <p:cNvPr id="10" name="TextBox 9">
                <a:extLst>
                  <a:ext uri="{FF2B5EF4-FFF2-40B4-BE49-F238E27FC236}">
                    <a16:creationId xmlns:a16="http://schemas.microsoft.com/office/drawing/2014/main" id="{EA992D9B-9FD3-50EA-C5DB-60404E67C75D}"/>
                  </a:ext>
                </a:extLst>
              </p:cNvPr>
              <p:cNvSpPr txBox="1">
                <a:spLocks noRot="1" noChangeAspect="1" noMove="1" noResize="1" noEditPoints="1" noAdjustHandles="1" noChangeArrowheads="1" noChangeShapeType="1" noTextEdit="1"/>
              </p:cNvSpPr>
              <p:nvPr/>
            </p:nvSpPr>
            <p:spPr>
              <a:xfrm>
                <a:off x="3448424" y="3625196"/>
                <a:ext cx="531906" cy="461665"/>
              </a:xfrm>
              <a:prstGeom prst="rect">
                <a:avLst/>
              </a:prstGeom>
              <a:blipFill>
                <a:blip r:embed="rId6"/>
                <a:stretch>
                  <a:fillRect b="-2703"/>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357A3CD7-FFE5-9ECF-5E65-517B02320750}"/>
                  </a:ext>
                </a:extLst>
              </p:cNvPr>
              <p:cNvSpPr txBox="1"/>
              <p:nvPr/>
            </p:nvSpPr>
            <p:spPr>
              <a:xfrm>
                <a:off x="4270189"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m:rPr>
                              <m:sty m:val="p"/>
                            </m:rPr>
                            <a:rPr lang="en-US" altLang="zh-CN" sz="2400" i="1">
                              <a:latin typeface="Cambria Math" panose="02040503050406030204" pitchFamily="18" charset="0"/>
                            </a:rPr>
                            <m:t>i</m:t>
                          </m:r>
                          <m:r>
                            <a:rPr lang="en-US" altLang="zh-CN" sz="2400" i="1">
                              <a:latin typeface="Cambria Math" panose="02040503050406030204" pitchFamily="18" charset="0"/>
                            </a:rPr>
                            <m:t>-1</m:t>
                          </m:r>
                        </m:sub>
                      </m:sSub>
                    </m:oMath>
                  </m:oMathPara>
                </a14:m>
                <a:endParaRPr lang="en-CN" sz="2400" dirty="0"/>
              </a:p>
            </p:txBody>
          </p:sp>
        </mc:Choice>
        <mc:Fallback>
          <p:sp>
            <p:nvSpPr>
              <p:cNvPr id="11" name="TextBox 10">
                <a:extLst>
                  <a:ext uri="{FF2B5EF4-FFF2-40B4-BE49-F238E27FC236}">
                    <a16:creationId xmlns:a16="http://schemas.microsoft.com/office/drawing/2014/main" id="{357A3CD7-FFE5-9ECF-5E65-517B02320750}"/>
                  </a:ext>
                </a:extLst>
              </p:cNvPr>
              <p:cNvSpPr txBox="1">
                <a:spLocks noRot="1" noChangeAspect="1" noMove="1" noResize="1" noEditPoints="1" noAdjustHandles="1" noChangeArrowheads="1" noChangeShapeType="1" noTextEdit="1"/>
              </p:cNvSpPr>
              <p:nvPr/>
            </p:nvSpPr>
            <p:spPr>
              <a:xfrm>
                <a:off x="4270189" y="3625196"/>
                <a:ext cx="531906" cy="461665"/>
              </a:xfrm>
              <a:prstGeom prst="rect">
                <a:avLst/>
              </a:prstGeom>
              <a:blipFill>
                <a:blip r:embed="rId7"/>
                <a:stretch>
                  <a:fillRect r="-11628" b="-5405"/>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B591FFE4-D46F-3D18-45E3-2BF30A2373E9}"/>
                  </a:ext>
                </a:extLst>
              </p:cNvPr>
              <p:cNvSpPr txBox="1"/>
              <p:nvPr/>
            </p:nvSpPr>
            <p:spPr>
              <a:xfrm>
                <a:off x="5635811"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m:rPr>
                              <m:sty m:val="p"/>
                            </m:rPr>
                            <a:rPr lang="en-US" altLang="zh-CN" sz="2400" i="1">
                              <a:latin typeface="Cambria Math" panose="02040503050406030204" pitchFamily="18" charset="0"/>
                            </a:rPr>
                            <m:t>i</m:t>
                          </m:r>
                          <m:r>
                            <a:rPr lang="en-US" altLang="zh-CN" sz="2400" b="0" i="1" smtClean="0">
                              <a:latin typeface="Cambria Math" panose="02040503050406030204" pitchFamily="18" charset="0"/>
                            </a:rPr>
                            <m:t>+1</m:t>
                          </m:r>
                        </m:sub>
                      </m:sSub>
                    </m:oMath>
                  </m:oMathPara>
                </a14:m>
                <a:endParaRPr lang="en-CN" sz="2400" dirty="0"/>
              </a:p>
            </p:txBody>
          </p:sp>
        </mc:Choice>
        <mc:Fallback>
          <p:sp>
            <p:nvSpPr>
              <p:cNvPr id="12" name="TextBox 11">
                <a:extLst>
                  <a:ext uri="{FF2B5EF4-FFF2-40B4-BE49-F238E27FC236}">
                    <a16:creationId xmlns:a16="http://schemas.microsoft.com/office/drawing/2014/main" id="{B591FFE4-D46F-3D18-45E3-2BF30A2373E9}"/>
                  </a:ext>
                </a:extLst>
              </p:cNvPr>
              <p:cNvSpPr txBox="1">
                <a:spLocks noRot="1" noChangeAspect="1" noMove="1" noResize="1" noEditPoints="1" noAdjustHandles="1" noChangeArrowheads="1" noChangeShapeType="1" noTextEdit="1"/>
              </p:cNvSpPr>
              <p:nvPr/>
            </p:nvSpPr>
            <p:spPr>
              <a:xfrm>
                <a:off x="5635811" y="3625196"/>
                <a:ext cx="531906" cy="461665"/>
              </a:xfrm>
              <a:prstGeom prst="rect">
                <a:avLst/>
              </a:prstGeom>
              <a:blipFill>
                <a:blip r:embed="rId8"/>
                <a:stretch>
                  <a:fillRect r="-28571" b="-5405"/>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A92CF2BD-E0AF-2192-A609-E76C11CB1CA6}"/>
                  </a:ext>
                </a:extLst>
              </p:cNvPr>
              <p:cNvSpPr txBox="1"/>
              <p:nvPr/>
            </p:nvSpPr>
            <p:spPr>
              <a:xfrm>
                <a:off x="7001435"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a:rPr lang="en-US" altLang="zh-CN" sz="2400" b="0" i="1" smtClean="0">
                              <a:latin typeface="Cambria Math" panose="02040503050406030204" pitchFamily="18" charset="0"/>
                            </a:rPr>
                            <m:t>𝑇</m:t>
                          </m:r>
                        </m:sub>
                      </m:sSub>
                    </m:oMath>
                  </m:oMathPara>
                </a14:m>
                <a:endParaRPr lang="en-CN" sz="2400" dirty="0"/>
              </a:p>
            </p:txBody>
          </p:sp>
        </mc:Choice>
        <mc:Fallback>
          <p:sp>
            <p:nvSpPr>
              <p:cNvPr id="13" name="TextBox 12">
                <a:extLst>
                  <a:ext uri="{FF2B5EF4-FFF2-40B4-BE49-F238E27FC236}">
                    <a16:creationId xmlns:a16="http://schemas.microsoft.com/office/drawing/2014/main" id="{A92CF2BD-E0AF-2192-A609-E76C11CB1CA6}"/>
                  </a:ext>
                </a:extLst>
              </p:cNvPr>
              <p:cNvSpPr txBox="1">
                <a:spLocks noRot="1" noChangeAspect="1" noMove="1" noResize="1" noEditPoints="1" noAdjustHandles="1" noChangeArrowheads="1" noChangeShapeType="1" noTextEdit="1"/>
              </p:cNvSpPr>
              <p:nvPr/>
            </p:nvSpPr>
            <p:spPr>
              <a:xfrm>
                <a:off x="7001435" y="3625196"/>
                <a:ext cx="531906" cy="461665"/>
              </a:xfrm>
              <a:prstGeom prst="rect">
                <a:avLst/>
              </a:prstGeom>
              <a:blipFill>
                <a:blip r:embed="rId9"/>
                <a:stretch>
                  <a:fillRect b="-2703"/>
                </a:stretch>
              </a:blipFill>
            </p:spPr>
            <p:txBody>
              <a:bodyPr/>
              <a:lstStyle/>
              <a:p>
                <a:r>
                  <a:rPr lang="en-CN">
                    <a:noFill/>
                  </a:rPr>
                  <a:t> </a:t>
                </a:r>
              </a:p>
            </p:txBody>
          </p:sp>
        </mc:Fallback>
      </mc:AlternateContent>
      <p:sp>
        <p:nvSpPr>
          <p:cNvPr id="14" name="TextBox 13">
            <a:extLst>
              <a:ext uri="{FF2B5EF4-FFF2-40B4-BE49-F238E27FC236}">
                <a16:creationId xmlns:a16="http://schemas.microsoft.com/office/drawing/2014/main" id="{E5EF932D-2486-1B94-ED25-1ECBD19C2221}"/>
              </a:ext>
            </a:extLst>
          </p:cNvPr>
          <p:cNvSpPr txBox="1"/>
          <p:nvPr/>
        </p:nvSpPr>
        <p:spPr>
          <a:xfrm>
            <a:off x="6412894" y="3625196"/>
            <a:ext cx="397866" cy="461665"/>
          </a:xfrm>
          <a:prstGeom prst="rect">
            <a:avLst/>
          </a:prstGeom>
          <a:noFill/>
        </p:spPr>
        <p:txBody>
          <a:bodyPr wrap="none" rtlCol="0">
            <a:spAutoFit/>
          </a:bodyPr>
          <a:lstStyle/>
          <a:p>
            <a:r>
              <a:rPr lang="en-US" altLang="zh-CN" sz="2400" dirty="0"/>
              <a:t>…</a:t>
            </a:r>
            <a:endParaRPr lang="en-CN" sz="2400" dirty="0"/>
          </a:p>
        </p:txBody>
      </p:sp>
      <p:sp>
        <p:nvSpPr>
          <p:cNvPr id="15" name="TextBox 14">
            <a:extLst>
              <a:ext uri="{FF2B5EF4-FFF2-40B4-BE49-F238E27FC236}">
                <a16:creationId xmlns:a16="http://schemas.microsoft.com/office/drawing/2014/main" id="{40FC35AE-8918-FCCA-91DC-1B890AE482D5}"/>
              </a:ext>
            </a:extLst>
          </p:cNvPr>
          <p:cNvSpPr txBox="1"/>
          <p:nvPr/>
        </p:nvSpPr>
        <p:spPr>
          <a:xfrm>
            <a:off x="3931237" y="3625196"/>
            <a:ext cx="397866" cy="461665"/>
          </a:xfrm>
          <a:prstGeom prst="rect">
            <a:avLst/>
          </a:prstGeom>
          <a:noFill/>
        </p:spPr>
        <p:txBody>
          <a:bodyPr wrap="none" rtlCol="0">
            <a:spAutoFit/>
          </a:bodyPr>
          <a:lstStyle/>
          <a:p>
            <a:r>
              <a:rPr lang="en-US" altLang="zh-CN" sz="2400" dirty="0"/>
              <a:t>…</a:t>
            </a:r>
            <a:endParaRPr lang="en-CN" sz="2400" dirty="0"/>
          </a:p>
        </p:txBody>
      </p:sp>
      <p:sp>
        <p:nvSpPr>
          <p:cNvPr id="16" name="TextBox 15">
            <a:extLst>
              <a:ext uri="{FF2B5EF4-FFF2-40B4-BE49-F238E27FC236}">
                <a16:creationId xmlns:a16="http://schemas.microsoft.com/office/drawing/2014/main" id="{13956031-D138-CE69-85EE-AC037F9E2AF6}"/>
              </a:ext>
            </a:extLst>
          </p:cNvPr>
          <p:cNvSpPr txBox="1"/>
          <p:nvPr/>
        </p:nvSpPr>
        <p:spPr>
          <a:xfrm>
            <a:off x="5041932" y="3625196"/>
            <a:ext cx="327334" cy="461665"/>
          </a:xfrm>
          <a:prstGeom prst="rect">
            <a:avLst/>
          </a:prstGeom>
          <a:noFill/>
        </p:spPr>
        <p:txBody>
          <a:bodyPr wrap="none" rtlCol="0">
            <a:spAutoFit/>
          </a:bodyPr>
          <a:lstStyle/>
          <a:p>
            <a:r>
              <a:rPr lang="en-US" altLang="zh-CN" sz="2400" dirty="0"/>
              <a:t>?</a:t>
            </a:r>
            <a:endParaRPr lang="en-CN" sz="2400" dirty="0"/>
          </a:p>
        </p:txBody>
      </p:sp>
    </p:spTree>
    <p:extLst>
      <p:ext uri="{BB962C8B-B14F-4D97-AF65-F5344CB8AC3E}">
        <p14:creationId xmlns:p14="http://schemas.microsoft.com/office/powerpoint/2010/main" val="1820336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FAC996-37AB-1071-F1F9-0E06B5EB0BB0}"/>
            </a:ext>
          </a:extLst>
        </p:cNvPr>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itle 1">
                <a:extLst>
                  <a:ext uri="{FF2B5EF4-FFF2-40B4-BE49-F238E27FC236}">
                    <a16:creationId xmlns:a16="http://schemas.microsoft.com/office/drawing/2014/main" id="{59335E9C-ED2F-D407-28A1-38244E20E68E}"/>
                  </a:ext>
                </a:extLst>
              </p:cNvPr>
              <p:cNvSpPr>
                <a:spLocks noGrp="1"/>
              </p:cNvSpPr>
              <p:nvPr>
                <p:ph type="title"/>
              </p:nvPr>
            </p:nvSpPr>
            <p:spPr/>
            <p:txBody>
              <a:bodyPr/>
              <a:lstStyle/>
              <a:p>
                <a:r>
                  <a:rPr lang="en-US" altLang="zh-CN" dirty="0"/>
                  <a:t>Two</a:t>
                </a:r>
                <a:r>
                  <a:rPr lang="zh-CN" altLang="en-US" dirty="0"/>
                  <a:t> </a:t>
                </a:r>
                <a:r>
                  <a:rPr lang="en-US" altLang="zh-CN" dirty="0"/>
                  <a:t>ways</a:t>
                </a:r>
                <a:r>
                  <a:rPr lang="zh-CN" altLang="en-US" dirty="0"/>
                  <a:t> </a:t>
                </a:r>
                <a:r>
                  <a:rPr lang="en-US" altLang="zh-CN" dirty="0"/>
                  <a:t>of</a:t>
                </a:r>
                <a:r>
                  <a:rPr lang="zh-CN" altLang="en-US" dirty="0"/>
                  <a:t> </a:t>
                </a:r>
                <a:r>
                  <a:rPr lang="en-US" altLang="zh-CN" dirty="0"/>
                  <a:t>Modeling</a:t>
                </a:r>
                <a14:m>
                  <m:oMath xmlns:m="http://schemas.openxmlformats.org/officeDocument/2006/math">
                    <m:r>
                      <a:rPr lang="zh-CN" altLang="en-US" sz="4400" b="1" i="0" smtClean="0">
                        <a:latin typeface="Cambria Math" panose="02040503050406030204" pitchFamily="18" charset="0"/>
                      </a:rPr>
                      <m:t> </m:t>
                    </m:r>
                    <m:r>
                      <a:rPr lang="en-US" altLang="zh-CN" sz="4400" b="0" i="1" smtClean="0">
                        <a:latin typeface="Cambria Math" panose="02040503050406030204" pitchFamily="18" charset="0"/>
                      </a:rPr>
                      <m:t>𝑃</m:t>
                    </m:r>
                    <m:d>
                      <m:dPr>
                        <m:ctrlPr>
                          <a:rPr lang="en-US" altLang="zh-CN" sz="4400" b="0" i="1" smtClean="0">
                            <a:latin typeface="Cambria Math" panose="02040503050406030204" pitchFamily="18" charset="0"/>
                          </a:rPr>
                        </m:ctrlPr>
                      </m:dPr>
                      <m:e>
                        <m:r>
                          <a:rPr lang="en-US" altLang="zh-CN" sz="4400" b="0" i="1" smtClean="0">
                            <a:latin typeface="Cambria Math" panose="02040503050406030204" pitchFamily="18" charset="0"/>
                          </a:rPr>
                          <m:t>𝑋</m:t>
                        </m:r>
                      </m:e>
                    </m:d>
                  </m:oMath>
                </a14:m>
                <a:endParaRPr lang="en-CN" dirty="0"/>
              </a:p>
            </p:txBody>
          </p:sp>
        </mc:Choice>
        <mc:Fallback>
          <p:sp>
            <p:nvSpPr>
              <p:cNvPr id="2" name="Title 1">
                <a:extLst>
                  <a:ext uri="{FF2B5EF4-FFF2-40B4-BE49-F238E27FC236}">
                    <a16:creationId xmlns:a16="http://schemas.microsoft.com/office/drawing/2014/main" id="{59335E9C-ED2F-D407-28A1-38244E20E68E}"/>
                  </a:ext>
                </a:extLst>
              </p:cNvPr>
              <p:cNvSpPr>
                <a:spLocks noGrp="1" noRot="1" noChangeAspect="1" noMove="1" noResize="1" noEditPoints="1" noAdjustHandles="1" noChangeArrowheads="1" noChangeShapeType="1" noTextEdit="1"/>
              </p:cNvSpPr>
              <p:nvPr>
                <p:ph type="title"/>
              </p:nvPr>
            </p:nvSpPr>
            <p:spPr>
              <a:blipFill>
                <a:blip r:embed="rId2"/>
                <a:stretch>
                  <a:fillRect l="-2413"/>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4BD833B-7BCF-03EB-0471-572D5F26091D}"/>
                  </a:ext>
                </a:extLst>
              </p:cNvPr>
              <p:cNvSpPr>
                <a:spLocks noGrp="1"/>
              </p:cNvSpPr>
              <p:nvPr>
                <p:ph idx="1"/>
              </p:nvPr>
            </p:nvSpPr>
            <p:spPr>
              <a:xfrm>
                <a:off x="838200" y="1819649"/>
                <a:ext cx="10515600" cy="4351338"/>
              </a:xfrm>
            </p:spPr>
            <p:txBody>
              <a:bodyPr/>
              <a:lstStyle/>
              <a:p>
                <a:r>
                  <a:rPr lang="en-US" altLang="zh-CN" dirty="0"/>
                  <a:t>Next</a:t>
                </a:r>
                <a:r>
                  <a:rPr lang="zh-CN" altLang="en-US" dirty="0"/>
                  <a:t> </a:t>
                </a:r>
                <a:r>
                  <a:rPr lang="en-US" altLang="zh-CN" dirty="0"/>
                  <a:t>Token</a:t>
                </a:r>
                <a:r>
                  <a:rPr lang="zh-CN" altLang="en-US" dirty="0"/>
                  <a:t> </a:t>
                </a:r>
                <a:r>
                  <a:rPr lang="en-US" altLang="zh-CN" dirty="0"/>
                  <a:t>Prediction:</a:t>
                </a:r>
                <a:r>
                  <a:rPr lang="zh-CN" altLang="en-US" dirty="0"/>
                  <a:t> </a:t>
                </a:r>
                <a:r>
                  <a:rPr lang="en-US" altLang="zh-CN" dirty="0"/>
                  <a:t>predicting</a:t>
                </a:r>
                <a:r>
                  <a:rPr lang="zh-CN" altLang="en-US" dirty="0"/>
                  <a:t> </a:t>
                </a:r>
                <a:r>
                  <a:rPr lang="en-US" altLang="zh-CN" dirty="0"/>
                  <a:t>the</a:t>
                </a:r>
                <a:r>
                  <a:rPr lang="zh-CN" altLang="en-US" dirty="0"/>
                  <a:t> </a:t>
                </a:r>
                <a:r>
                  <a:rPr lang="en-US" altLang="zh-CN" dirty="0"/>
                  <a:t>next</a:t>
                </a:r>
                <a:r>
                  <a:rPr lang="zh-CN" altLang="en-US" dirty="0"/>
                  <a:t> </a:t>
                </a:r>
                <a:r>
                  <a:rPr lang="en-US" altLang="zh-CN" dirty="0"/>
                  <a:t>token/word</a:t>
                </a:r>
                <a:r>
                  <a:rPr lang="zh-CN" altLang="en-US" dirty="0"/>
                  <a:t> </a:t>
                </a:r>
                <a:r>
                  <a:rPr lang="en-US" altLang="zh-CN" dirty="0"/>
                  <a:t>conditioning</a:t>
                </a:r>
                <a:r>
                  <a:rPr lang="zh-CN" altLang="en-US" dirty="0"/>
                  <a:t> </a:t>
                </a:r>
                <a:r>
                  <a:rPr lang="en-US" altLang="zh-CN" dirty="0"/>
                  <a:t>on</a:t>
                </a:r>
                <a:r>
                  <a:rPr lang="zh-CN" altLang="en-US" dirty="0"/>
                  <a:t> </a:t>
                </a:r>
                <a:r>
                  <a:rPr lang="en-US" altLang="zh-CN" dirty="0"/>
                  <a:t>the</a:t>
                </a:r>
                <a:r>
                  <a:rPr lang="zh-CN" altLang="en-US" dirty="0"/>
                  <a:t> </a:t>
                </a:r>
                <a:r>
                  <a:rPr lang="en-US" altLang="zh-CN" dirty="0"/>
                  <a:t>preceding</a:t>
                </a:r>
                <a:r>
                  <a:rPr lang="zh-CN" altLang="en-US" dirty="0"/>
                  <a:t> </a:t>
                </a:r>
                <a:r>
                  <a:rPr lang="en-US" altLang="zh-CN" dirty="0"/>
                  <a:t>tokens,</a:t>
                </a:r>
                <a:r>
                  <a:rPr lang="zh-CN" altLang="en-US" dirty="0"/>
                  <a:t> </a:t>
                </a:r>
                <a:r>
                  <a:rPr lang="en-US" altLang="zh-CN" dirty="0"/>
                  <a:t>i.e.</a:t>
                </a:r>
                <a:r>
                  <a:rPr lang="zh-CN" altLang="en-US" dirty="0"/>
                  <a:t> </a:t>
                </a:r>
                <a14:m>
                  <m:oMath xmlns:m="http://schemas.openxmlformats.org/officeDocument/2006/math">
                    <m:r>
                      <a:rPr lang="en-US" altLang="zh-CN" sz="2800" b="0" i="1" smtClean="0">
                        <a:latin typeface="Cambria Math" panose="02040503050406030204" pitchFamily="18" charset="0"/>
                      </a:rPr>
                      <m:t>𝑃</m:t>
                    </m:r>
                    <m:d>
                      <m:dPr>
                        <m:ctrlPr>
                          <a:rPr lang="en-US" altLang="zh-CN" sz="2800" b="0" i="1" smtClean="0">
                            <a:latin typeface="Cambria Math" panose="02040503050406030204" pitchFamily="18" charset="0"/>
                          </a:rPr>
                        </m:ctrlPr>
                      </m:dPr>
                      <m:e>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𝑥</m:t>
                            </m:r>
                          </m:e>
                          <m:sub>
                            <m:r>
                              <a:rPr lang="en-US" altLang="zh-CN" sz="2800" b="0" i="1" smtClean="0">
                                <a:latin typeface="Cambria Math" panose="02040503050406030204" pitchFamily="18" charset="0"/>
                              </a:rPr>
                              <m:t>𝑖</m:t>
                            </m:r>
                          </m:sub>
                        </m:sSub>
                        <m:r>
                          <a:rPr lang="en-US" altLang="zh-CN" sz="2800" b="0" i="1" smtClean="0">
                            <a:latin typeface="Cambria Math" panose="02040503050406030204" pitchFamily="18" charset="0"/>
                          </a:rPr>
                          <m:t>|</m:t>
                        </m:r>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𝑋</m:t>
                            </m:r>
                          </m:e>
                          <m:sub>
                            <m:r>
                              <a:rPr lang="en-US" altLang="zh-CN" sz="2800" b="0" i="1" smtClean="0">
                                <a:latin typeface="Cambria Math" panose="02040503050406030204" pitchFamily="18" charset="0"/>
                              </a:rPr>
                              <m:t>&lt;</m:t>
                            </m:r>
                            <m:r>
                              <a:rPr lang="en-US" altLang="zh-CN" sz="2800" b="0" i="1" smtClean="0">
                                <a:latin typeface="Cambria Math" panose="02040503050406030204" pitchFamily="18" charset="0"/>
                              </a:rPr>
                              <m:t>𝑖</m:t>
                            </m:r>
                          </m:sub>
                        </m:sSub>
                      </m:e>
                    </m:d>
                  </m:oMath>
                </a14:m>
                <a:endParaRPr lang="en-CN" sz="2800" dirty="0"/>
              </a:p>
              <a:p>
                <a:endParaRPr lang="en-CN" dirty="0"/>
              </a:p>
              <a:p>
                <a:endParaRPr lang="en-CN" sz="2800" dirty="0"/>
              </a:p>
              <a:p>
                <a:endParaRPr lang="en-CN" dirty="0"/>
              </a:p>
              <a:p>
                <a:endParaRPr lang="en-CN" sz="2800" dirty="0"/>
              </a:p>
              <a:p>
                <a:r>
                  <a:rPr lang="en-CN" sz="2800" dirty="0"/>
                  <a:t>Unid</a:t>
                </a:r>
                <a:r>
                  <a:rPr lang="en-US" altLang="zh-CN" sz="2800" dirty="0" err="1"/>
                  <a:t>irectional</a:t>
                </a:r>
                <a:r>
                  <a:rPr lang="zh-CN" altLang="en-US" sz="2800" dirty="0"/>
                  <a:t> </a:t>
                </a:r>
                <a:r>
                  <a:rPr lang="en-US" altLang="zh-CN" sz="2800" dirty="0"/>
                  <a:t>modeling</a:t>
                </a:r>
                <a:endParaRPr lang="en-CN" sz="2800" dirty="0"/>
              </a:p>
              <a:p>
                <a:endParaRPr lang="en-US" altLang="zh-CN" dirty="0"/>
              </a:p>
              <a:p>
                <a:endParaRPr lang="en-US" dirty="0"/>
              </a:p>
              <a:p>
                <a:endParaRPr lang="en-US" dirty="0"/>
              </a:p>
            </p:txBody>
          </p:sp>
        </mc:Choice>
        <mc:Fallback>
          <p:sp>
            <p:nvSpPr>
              <p:cNvPr id="3" name="Content Placeholder 2">
                <a:extLst>
                  <a:ext uri="{FF2B5EF4-FFF2-40B4-BE49-F238E27FC236}">
                    <a16:creationId xmlns:a16="http://schemas.microsoft.com/office/drawing/2014/main" id="{24BD833B-7BCF-03EB-0471-572D5F26091D}"/>
                  </a:ext>
                </a:extLst>
              </p:cNvPr>
              <p:cNvSpPr>
                <a:spLocks noGrp="1" noRot="1" noChangeAspect="1" noMove="1" noResize="1" noEditPoints="1" noAdjustHandles="1" noChangeArrowheads="1" noChangeShapeType="1" noTextEdit="1"/>
              </p:cNvSpPr>
              <p:nvPr>
                <p:ph idx="1"/>
              </p:nvPr>
            </p:nvSpPr>
            <p:spPr>
              <a:xfrm>
                <a:off x="838200" y="1819649"/>
                <a:ext cx="10515600" cy="4351338"/>
              </a:xfrm>
              <a:blipFill>
                <a:blip r:embed="rId3"/>
                <a:stretch>
                  <a:fillRect l="-1086" t="-2332"/>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40EB4959-8FDF-B779-10D9-1B14B6B5DECE}"/>
                  </a:ext>
                </a:extLst>
              </p:cNvPr>
              <p:cNvSpPr txBox="1"/>
              <p:nvPr/>
            </p:nvSpPr>
            <p:spPr>
              <a:xfrm>
                <a:off x="2091764"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a:rPr lang="en-US" altLang="zh-CN" sz="2400" b="0" i="1" smtClean="0">
                              <a:latin typeface="Cambria Math" panose="02040503050406030204" pitchFamily="18" charset="0"/>
                            </a:rPr>
                            <m:t>1</m:t>
                          </m:r>
                        </m:sub>
                      </m:sSub>
                    </m:oMath>
                  </m:oMathPara>
                </a14:m>
                <a:endParaRPr lang="en-CN" sz="2400" dirty="0"/>
              </a:p>
            </p:txBody>
          </p:sp>
        </mc:Choice>
        <mc:Fallback>
          <p:sp>
            <p:nvSpPr>
              <p:cNvPr id="4" name="TextBox 3">
                <a:extLst>
                  <a:ext uri="{FF2B5EF4-FFF2-40B4-BE49-F238E27FC236}">
                    <a16:creationId xmlns:a16="http://schemas.microsoft.com/office/drawing/2014/main" id="{40EB4959-8FDF-B779-10D9-1B14B6B5DECE}"/>
                  </a:ext>
                </a:extLst>
              </p:cNvPr>
              <p:cNvSpPr txBox="1">
                <a:spLocks noRot="1" noChangeAspect="1" noMove="1" noResize="1" noEditPoints="1" noAdjustHandles="1" noChangeArrowheads="1" noChangeShapeType="1" noTextEdit="1"/>
              </p:cNvSpPr>
              <p:nvPr/>
            </p:nvSpPr>
            <p:spPr>
              <a:xfrm>
                <a:off x="2091764" y="3625196"/>
                <a:ext cx="531906" cy="461665"/>
              </a:xfrm>
              <a:prstGeom prst="rect">
                <a:avLst/>
              </a:prstGeom>
              <a:blipFill>
                <a:blip r:embed="rId4"/>
                <a:stretch>
                  <a:fillRect b="-2703"/>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80DA3F02-9D67-BEAF-4770-FBCAC3C74B73}"/>
                  </a:ext>
                </a:extLst>
              </p:cNvPr>
              <p:cNvSpPr txBox="1"/>
              <p:nvPr/>
            </p:nvSpPr>
            <p:spPr>
              <a:xfrm>
                <a:off x="2770094"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a:rPr lang="en-US" altLang="zh-CN" sz="2400" b="0" i="1" smtClean="0">
                              <a:latin typeface="Cambria Math" panose="02040503050406030204" pitchFamily="18" charset="0"/>
                            </a:rPr>
                            <m:t>2</m:t>
                          </m:r>
                        </m:sub>
                      </m:sSub>
                    </m:oMath>
                  </m:oMathPara>
                </a14:m>
                <a:endParaRPr lang="en-CN" sz="2400" dirty="0"/>
              </a:p>
            </p:txBody>
          </p:sp>
        </mc:Choice>
        <mc:Fallback>
          <p:sp>
            <p:nvSpPr>
              <p:cNvPr id="5" name="TextBox 4">
                <a:extLst>
                  <a:ext uri="{FF2B5EF4-FFF2-40B4-BE49-F238E27FC236}">
                    <a16:creationId xmlns:a16="http://schemas.microsoft.com/office/drawing/2014/main" id="{80DA3F02-9D67-BEAF-4770-FBCAC3C74B73}"/>
                  </a:ext>
                </a:extLst>
              </p:cNvPr>
              <p:cNvSpPr txBox="1">
                <a:spLocks noRot="1" noChangeAspect="1" noMove="1" noResize="1" noEditPoints="1" noAdjustHandles="1" noChangeArrowheads="1" noChangeShapeType="1" noTextEdit="1"/>
              </p:cNvSpPr>
              <p:nvPr/>
            </p:nvSpPr>
            <p:spPr>
              <a:xfrm>
                <a:off x="2770094" y="3625196"/>
                <a:ext cx="531906" cy="461665"/>
              </a:xfrm>
              <a:prstGeom prst="rect">
                <a:avLst/>
              </a:prstGeom>
              <a:blipFill>
                <a:blip r:embed="rId5"/>
                <a:stretch>
                  <a:fillRect b="-2703"/>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8A41D611-1071-196B-AC39-36B8B10E236A}"/>
                  </a:ext>
                </a:extLst>
              </p:cNvPr>
              <p:cNvSpPr txBox="1"/>
              <p:nvPr/>
            </p:nvSpPr>
            <p:spPr>
              <a:xfrm>
                <a:off x="3448424"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a:rPr lang="en-US" altLang="zh-CN" sz="2400" b="0" i="1" smtClean="0">
                              <a:latin typeface="Cambria Math" panose="02040503050406030204" pitchFamily="18" charset="0"/>
                            </a:rPr>
                            <m:t>3</m:t>
                          </m:r>
                        </m:sub>
                      </m:sSub>
                    </m:oMath>
                  </m:oMathPara>
                </a14:m>
                <a:endParaRPr lang="en-CN" sz="2400" dirty="0"/>
              </a:p>
            </p:txBody>
          </p:sp>
        </mc:Choice>
        <mc:Fallback>
          <p:sp>
            <p:nvSpPr>
              <p:cNvPr id="6" name="TextBox 5">
                <a:extLst>
                  <a:ext uri="{FF2B5EF4-FFF2-40B4-BE49-F238E27FC236}">
                    <a16:creationId xmlns:a16="http://schemas.microsoft.com/office/drawing/2014/main" id="{8A41D611-1071-196B-AC39-36B8B10E236A}"/>
                  </a:ext>
                </a:extLst>
              </p:cNvPr>
              <p:cNvSpPr txBox="1">
                <a:spLocks noRot="1" noChangeAspect="1" noMove="1" noResize="1" noEditPoints="1" noAdjustHandles="1" noChangeArrowheads="1" noChangeShapeType="1" noTextEdit="1"/>
              </p:cNvSpPr>
              <p:nvPr/>
            </p:nvSpPr>
            <p:spPr>
              <a:xfrm>
                <a:off x="3448424" y="3625196"/>
                <a:ext cx="531906" cy="461665"/>
              </a:xfrm>
              <a:prstGeom prst="rect">
                <a:avLst/>
              </a:prstGeom>
              <a:blipFill>
                <a:blip r:embed="rId6"/>
                <a:stretch>
                  <a:fillRect b="-2703"/>
                </a:stretch>
              </a:blipFill>
            </p:spPr>
            <p:txBody>
              <a:bodyPr/>
              <a:lstStyle/>
              <a:p>
                <a:r>
                  <a:rPr lang="en-CN">
                    <a:noFill/>
                  </a:rPr>
                  <a:t> </a:t>
                </a:r>
              </a:p>
            </p:txBody>
          </p:sp>
        </mc:Fallback>
      </mc:AlternateContent>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5331CF0A-0001-5778-9CE9-49043152D827}"/>
                  </a:ext>
                </a:extLst>
              </p:cNvPr>
              <p:cNvSpPr txBox="1"/>
              <p:nvPr/>
            </p:nvSpPr>
            <p:spPr>
              <a:xfrm>
                <a:off x="4270189" y="3625196"/>
                <a:ext cx="531906"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𝑥</m:t>
                          </m:r>
                        </m:e>
                        <m:sub>
                          <m:r>
                            <m:rPr>
                              <m:sty m:val="p"/>
                            </m:rPr>
                            <a:rPr lang="en-US" altLang="zh-CN" sz="2400" i="1">
                              <a:latin typeface="Cambria Math" panose="02040503050406030204" pitchFamily="18" charset="0"/>
                            </a:rPr>
                            <m:t>i</m:t>
                          </m:r>
                          <m:r>
                            <a:rPr lang="en-US" altLang="zh-CN" sz="2400" i="1">
                              <a:latin typeface="Cambria Math" panose="02040503050406030204" pitchFamily="18" charset="0"/>
                            </a:rPr>
                            <m:t>-1</m:t>
                          </m:r>
                        </m:sub>
                      </m:sSub>
                    </m:oMath>
                  </m:oMathPara>
                </a14:m>
                <a:endParaRPr lang="en-CN" sz="2400" dirty="0"/>
              </a:p>
            </p:txBody>
          </p:sp>
        </mc:Choice>
        <mc:Fallback>
          <p:sp>
            <p:nvSpPr>
              <p:cNvPr id="7" name="TextBox 6">
                <a:extLst>
                  <a:ext uri="{FF2B5EF4-FFF2-40B4-BE49-F238E27FC236}">
                    <a16:creationId xmlns:a16="http://schemas.microsoft.com/office/drawing/2014/main" id="{5331CF0A-0001-5778-9CE9-49043152D827}"/>
                  </a:ext>
                </a:extLst>
              </p:cNvPr>
              <p:cNvSpPr txBox="1">
                <a:spLocks noRot="1" noChangeAspect="1" noMove="1" noResize="1" noEditPoints="1" noAdjustHandles="1" noChangeArrowheads="1" noChangeShapeType="1" noTextEdit="1"/>
              </p:cNvSpPr>
              <p:nvPr/>
            </p:nvSpPr>
            <p:spPr>
              <a:xfrm>
                <a:off x="4270189" y="3625196"/>
                <a:ext cx="531906" cy="461665"/>
              </a:xfrm>
              <a:prstGeom prst="rect">
                <a:avLst/>
              </a:prstGeom>
              <a:blipFill>
                <a:blip r:embed="rId7"/>
                <a:stretch>
                  <a:fillRect r="-11628" b="-5405"/>
                </a:stretch>
              </a:blipFill>
            </p:spPr>
            <p:txBody>
              <a:bodyPr/>
              <a:lstStyle/>
              <a:p>
                <a:r>
                  <a:rPr lang="en-CN">
                    <a:noFill/>
                  </a:rPr>
                  <a:t> </a:t>
                </a:r>
              </a:p>
            </p:txBody>
          </p:sp>
        </mc:Fallback>
      </mc:AlternateContent>
      <p:sp>
        <p:nvSpPr>
          <p:cNvPr id="12" name="TextBox 11">
            <a:extLst>
              <a:ext uri="{FF2B5EF4-FFF2-40B4-BE49-F238E27FC236}">
                <a16:creationId xmlns:a16="http://schemas.microsoft.com/office/drawing/2014/main" id="{FB135539-7EEB-B5C6-78E8-CF06F02C1289}"/>
              </a:ext>
            </a:extLst>
          </p:cNvPr>
          <p:cNvSpPr txBox="1"/>
          <p:nvPr/>
        </p:nvSpPr>
        <p:spPr>
          <a:xfrm>
            <a:off x="3931237" y="3625196"/>
            <a:ext cx="397866" cy="461665"/>
          </a:xfrm>
          <a:prstGeom prst="rect">
            <a:avLst/>
          </a:prstGeom>
          <a:noFill/>
        </p:spPr>
        <p:txBody>
          <a:bodyPr wrap="none" rtlCol="0">
            <a:spAutoFit/>
          </a:bodyPr>
          <a:lstStyle/>
          <a:p>
            <a:r>
              <a:rPr lang="en-US" altLang="zh-CN" sz="2400" dirty="0"/>
              <a:t>…</a:t>
            </a:r>
            <a:endParaRPr lang="en-CN" sz="2400" dirty="0"/>
          </a:p>
        </p:txBody>
      </p:sp>
      <p:sp>
        <p:nvSpPr>
          <p:cNvPr id="13" name="TextBox 12">
            <a:extLst>
              <a:ext uri="{FF2B5EF4-FFF2-40B4-BE49-F238E27FC236}">
                <a16:creationId xmlns:a16="http://schemas.microsoft.com/office/drawing/2014/main" id="{610BA036-76B2-E818-1064-D4EBCA8E2085}"/>
              </a:ext>
            </a:extLst>
          </p:cNvPr>
          <p:cNvSpPr txBox="1"/>
          <p:nvPr/>
        </p:nvSpPr>
        <p:spPr>
          <a:xfrm>
            <a:off x="5041932" y="3625196"/>
            <a:ext cx="327334" cy="461665"/>
          </a:xfrm>
          <a:prstGeom prst="rect">
            <a:avLst/>
          </a:prstGeom>
          <a:noFill/>
        </p:spPr>
        <p:txBody>
          <a:bodyPr wrap="none" rtlCol="0">
            <a:spAutoFit/>
          </a:bodyPr>
          <a:lstStyle/>
          <a:p>
            <a:r>
              <a:rPr lang="en-US" altLang="zh-CN" sz="2400" dirty="0"/>
              <a:t>?</a:t>
            </a:r>
            <a:endParaRPr lang="en-CN" sz="2400" dirty="0"/>
          </a:p>
        </p:txBody>
      </p:sp>
    </p:spTree>
    <p:extLst>
      <p:ext uri="{BB962C8B-B14F-4D97-AF65-F5344CB8AC3E}">
        <p14:creationId xmlns:p14="http://schemas.microsoft.com/office/powerpoint/2010/main" val="4271965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D51F3-CA5E-EB45-9AC5-E56B85179D60}"/>
              </a:ext>
            </a:extLst>
          </p:cNvPr>
          <p:cNvSpPr>
            <a:spLocks noGrp="1"/>
          </p:cNvSpPr>
          <p:nvPr>
            <p:ph type="title"/>
          </p:nvPr>
        </p:nvSpPr>
        <p:spPr>
          <a:xfrm>
            <a:off x="1331026" y="2395806"/>
            <a:ext cx="10515600" cy="1325563"/>
          </a:xfrm>
        </p:spPr>
        <p:txBody>
          <a:bodyPr/>
          <a:lstStyle/>
          <a:p>
            <a:pPr algn="ctr"/>
            <a:r>
              <a:rPr lang="en-CA" altLang="zh-CN" dirty="0"/>
              <a:t>BERT: Pre-training of Deep Bidirectional Transformers for Language Understanding</a:t>
            </a:r>
            <a:endParaRPr lang="en-US" dirty="0"/>
          </a:p>
        </p:txBody>
      </p:sp>
    </p:spTree>
    <p:extLst>
      <p:ext uri="{BB962C8B-B14F-4D97-AF65-F5344CB8AC3E}">
        <p14:creationId xmlns:p14="http://schemas.microsoft.com/office/powerpoint/2010/main" val="29639603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2468898-5A6E-4D55-85EC-308E785EE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F6742C-BDB7-5349-8865-DD69D3305ABB}"/>
              </a:ext>
            </a:extLst>
          </p:cNvPr>
          <p:cNvSpPr>
            <a:spLocks noGrp="1"/>
          </p:cNvSpPr>
          <p:nvPr>
            <p:ph type="title"/>
          </p:nvPr>
        </p:nvSpPr>
        <p:spPr>
          <a:xfrm>
            <a:off x="429768" y="411480"/>
            <a:ext cx="11201400" cy="1106424"/>
          </a:xfrm>
        </p:spPr>
        <p:txBody>
          <a:bodyPr>
            <a:normAutofit/>
          </a:bodyPr>
          <a:lstStyle/>
          <a:p>
            <a:r>
              <a:rPr lang="en-US" altLang="zh-CN" sz="3600" dirty="0"/>
              <a:t>BERT:</a:t>
            </a:r>
            <a:r>
              <a:rPr lang="zh-CN" altLang="en-US" sz="3600" dirty="0"/>
              <a:t> </a:t>
            </a:r>
            <a:r>
              <a:rPr lang="en-US" altLang="zh-CN" sz="3600" dirty="0"/>
              <a:t>Pre-training</a:t>
            </a:r>
            <a:r>
              <a:rPr lang="zh-CN" altLang="en-US" sz="3600" dirty="0"/>
              <a:t> </a:t>
            </a:r>
            <a:r>
              <a:rPr lang="en-US" altLang="zh-CN" sz="3600" dirty="0"/>
              <a:t>and</a:t>
            </a:r>
            <a:r>
              <a:rPr lang="zh-CN" altLang="en-US" sz="3600" dirty="0"/>
              <a:t> </a:t>
            </a:r>
            <a:r>
              <a:rPr lang="en-US" altLang="zh-CN" sz="3600" dirty="0"/>
              <a:t>Fine-Tuning</a:t>
            </a:r>
            <a:r>
              <a:rPr lang="zh-CN" altLang="en-US" sz="3600" dirty="0"/>
              <a:t> </a:t>
            </a:r>
            <a:r>
              <a:rPr lang="en-US" altLang="zh-CN" sz="3600" dirty="0"/>
              <a:t>Framework</a:t>
            </a:r>
            <a:endParaRPr lang="en-US" sz="3600" dirty="0"/>
          </a:p>
        </p:txBody>
      </p:sp>
      <p:sp>
        <p:nvSpPr>
          <p:cNvPr id="11" name="Rectangle 10">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845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3">
            <a:extLst>
              <a:ext uri="{FF2B5EF4-FFF2-40B4-BE49-F238E27FC236}">
                <a16:creationId xmlns:a16="http://schemas.microsoft.com/office/drawing/2014/main" id="{9D066928-D1AC-5840-A3F2-A6592A4D6376}"/>
              </a:ext>
            </a:extLst>
          </p:cNvPr>
          <p:cNvPicPr>
            <a:picLocks noChangeAspect="1"/>
          </p:cNvPicPr>
          <p:nvPr/>
        </p:nvPicPr>
        <p:blipFill>
          <a:blip r:embed="rId2"/>
          <a:stretch>
            <a:fillRect/>
          </a:stretch>
        </p:blipFill>
        <p:spPr>
          <a:xfrm>
            <a:off x="100263" y="2280063"/>
            <a:ext cx="7443537" cy="3087776"/>
          </a:xfrm>
          <a:prstGeom prst="rect">
            <a:avLst/>
          </a:prstGeom>
        </p:spPr>
      </p:pic>
      <p:sp useBgFill="1">
        <p:nvSpPr>
          <p:cNvPr id="13" name="Rectangle 12">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A97A367-3317-9F47-BFCE-41AA06ACE35B}"/>
              </a:ext>
            </a:extLst>
          </p:cNvPr>
          <p:cNvSpPr>
            <a:spLocks noGrp="1"/>
          </p:cNvSpPr>
          <p:nvPr>
            <p:ph idx="1"/>
          </p:nvPr>
        </p:nvSpPr>
        <p:spPr>
          <a:xfrm>
            <a:off x="7938752" y="2020824"/>
            <a:ext cx="3455097" cy="3959352"/>
          </a:xfrm>
        </p:spPr>
        <p:txBody>
          <a:bodyPr anchor="ctr">
            <a:normAutofit/>
          </a:bodyPr>
          <a:lstStyle/>
          <a:p>
            <a:r>
              <a:rPr lang="en-US" altLang="zh-CN" sz="1800" b="1"/>
              <a:t>Pre-train</a:t>
            </a:r>
            <a:r>
              <a:rPr lang="zh-CN" altLang="en-US" sz="1800"/>
              <a:t> </a:t>
            </a:r>
            <a:r>
              <a:rPr lang="en-US" altLang="zh-CN" sz="1800"/>
              <a:t>the</a:t>
            </a:r>
            <a:r>
              <a:rPr lang="zh-CN" altLang="en-US" sz="1800"/>
              <a:t> </a:t>
            </a:r>
            <a:r>
              <a:rPr lang="en-US" altLang="zh-CN" sz="1800"/>
              <a:t>model</a:t>
            </a:r>
            <a:r>
              <a:rPr lang="zh-CN" altLang="en-US" sz="1800"/>
              <a:t> </a:t>
            </a:r>
            <a:r>
              <a:rPr lang="en-US" altLang="zh-CN" sz="1800"/>
              <a:t>on</a:t>
            </a:r>
            <a:r>
              <a:rPr lang="zh-CN" altLang="en-US" sz="1800"/>
              <a:t> </a:t>
            </a:r>
            <a:r>
              <a:rPr lang="en-US" altLang="zh-CN" sz="1800"/>
              <a:t>unlabeled</a:t>
            </a:r>
            <a:r>
              <a:rPr lang="zh-CN" altLang="en-US" sz="1800"/>
              <a:t> </a:t>
            </a:r>
            <a:r>
              <a:rPr lang="en-US" altLang="zh-CN" sz="1800"/>
              <a:t>data</a:t>
            </a:r>
            <a:r>
              <a:rPr lang="zh-CN" altLang="en-US" sz="1800"/>
              <a:t> </a:t>
            </a:r>
            <a:r>
              <a:rPr lang="en-US" altLang="zh-CN" sz="1800"/>
              <a:t>over</a:t>
            </a:r>
            <a:r>
              <a:rPr lang="zh-CN" altLang="en-US" sz="1800"/>
              <a:t> </a:t>
            </a:r>
            <a:r>
              <a:rPr lang="en-US" altLang="zh-CN" sz="1800"/>
              <a:t>pre-training</a:t>
            </a:r>
            <a:r>
              <a:rPr lang="zh-CN" altLang="en-US" sz="1800"/>
              <a:t> </a:t>
            </a:r>
            <a:r>
              <a:rPr lang="en-US" altLang="zh-CN" sz="1800"/>
              <a:t>tasks</a:t>
            </a:r>
          </a:p>
          <a:p>
            <a:r>
              <a:rPr lang="en-US" altLang="zh-CN" sz="1800"/>
              <a:t>Initializing</a:t>
            </a:r>
            <a:r>
              <a:rPr lang="zh-CN" altLang="en-US" sz="1800"/>
              <a:t> </a:t>
            </a:r>
            <a:r>
              <a:rPr lang="en-US" altLang="zh-CN" sz="1800"/>
              <a:t>the</a:t>
            </a:r>
            <a:r>
              <a:rPr lang="zh-CN" altLang="en-US" sz="1800"/>
              <a:t> </a:t>
            </a:r>
            <a:r>
              <a:rPr lang="en-US" altLang="zh-CN" sz="1800"/>
              <a:t>model</a:t>
            </a:r>
            <a:r>
              <a:rPr lang="zh-CN" altLang="en-US" sz="1800"/>
              <a:t> </a:t>
            </a:r>
            <a:r>
              <a:rPr lang="en-US" altLang="zh-CN" sz="1800"/>
              <a:t>with</a:t>
            </a:r>
            <a:r>
              <a:rPr lang="zh-CN" altLang="en-US" sz="1800"/>
              <a:t> </a:t>
            </a:r>
            <a:r>
              <a:rPr lang="en-US" altLang="zh-CN" sz="1800"/>
              <a:t>the</a:t>
            </a:r>
            <a:r>
              <a:rPr lang="zh-CN" altLang="en-US" sz="1800"/>
              <a:t> </a:t>
            </a:r>
            <a:r>
              <a:rPr lang="en-US" altLang="zh-CN" sz="1800"/>
              <a:t>pre-trained</a:t>
            </a:r>
            <a:r>
              <a:rPr lang="zh-CN" altLang="en-US" sz="1800"/>
              <a:t> </a:t>
            </a:r>
            <a:r>
              <a:rPr lang="en-US" altLang="zh-CN" sz="1800"/>
              <a:t>parameters,</a:t>
            </a:r>
            <a:r>
              <a:rPr lang="zh-CN" altLang="en-US" sz="1800"/>
              <a:t> </a:t>
            </a:r>
            <a:r>
              <a:rPr lang="en-US" altLang="zh-CN" sz="1800"/>
              <a:t>and</a:t>
            </a:r>
            <a:r>
              <a:rPr lang="zh-CN" altLang="en-US" sz="1800"/>
              <a:t> </a:t>
            </a:r>
            <a:r>
              <a:rPr lang="en-US" altLang="zh-CN" sz="1800" b="1"/>
              <a:t>fine-tune</a:t>
            </a:r>
            <a:r>
              <a:rPr lang="zh-CN" altLang="en-US" sz="1800"/>
              <a:t> </a:t>
            </a:r>
            <a:r>
              <a:rPr lang="en-US" altLang="zh-CN" sz="1800"/>
              <a:t>all</a:t>
            </a:r>
            <a:r>
              <a:rPr lang="zh-CN" altLang="en-US" sz="1800"/>
              <a:t> </a:t>
            </a:r>
            <a:r>
              <a:rPr lang="en-US" altLang="zh-CN" sz="1800"/>
              <a:t>the</a:t>
            </a:r>
            <a:r>
              <a:rPr lang="zh-CN" altLang="en-US" sz="1800"/>
              <a:t> </a:t>
            </a:r>
            <a:r>
              <a:rPr lang="en-US" altLang="zh-CN" sz="1800"/>
              <a:t>parameters</a:t>
            </a:r>
            <a:r>
              <a:rPr lang="zh-CN" altLang="en-US" sz="1800"/>
              <a:t> </a:t>
            </a:r>
            <a:r>
              <a:rPr lang="en-US" altLang="zh-CN" sz="1800"/>
              <a:t>using</a:t>
            </a:r>
            <a:r>
              <a:rPr lang="zh-CN" altLang="en-US" sz="1800"/>
              <a:t> </a:t>
            </a:r>
            <a:r>
              <a:rPr lang="en-US" altLang="zh-CN" sz="1800"/>
              <a:t>labeled</a:t>
            </a:r>
            <a:r>
              <a:rPr lang="zh-CN" altLang="en-US" sz="1800"/>
              <a:t> </a:t>
            </a:r>
            <a:r>
              <a:rPr lang="en-US" altLang="zh-CN" sz="1800"/>
              <a:t>data</a:t>
            </a:r>
            <a:r>
              <a:rPr lang="zh-CN" altLang="en-US" sz="1800"/>
              <a:t> </a:t>
            </a:r>
            <a:r>
              <a:rPr lang="en-US" altLang="zh-CN" sz="1800"/>
              <a:t>from</a:t>
            </a:r>
            <a:r>
              <a:rPr lang="zh-CN" altLang="en-US" sz="1800"/>
              <a:t> </a:t>
            </a:r>
            <a:r>
              <a:rPr lang="en-US" altLang="zh-CN" sz="1800"/>
              <a:t>downstream</a:t>
            </a:r>
            <a:r>
              <a:rPr lang="zh-CN" altLang="en-US" sz="1800"/>
              <a:t> </a:t>
            </a:r>
            <a:r>
              <a:rPr lang="en-US" altLang="zh-CN" sz="1800"/>
              <a:t>tasks</a:t>
            </a:r>
          </a:p>
          <a:p>
            <a:r>
              <a:rPr lang="en-US" altLang="zh-CN" sz="1800"/>
              <a:t>Unified</a:t>
            </a:r>
            <a:r>
              <a:rPr lang="zh-CN" altLang="en-US" sz="1800"/>
              <a:t> </a:t>
            </a:r>
            <a:r>
              <a:rPr lang="en-US" altLang="zh-CN" sz="1800"/>
              <a:t>architecture</a:t>
            </a:r>
            <a:r>
              <a:rPr lang="zh-CN" altLang="en-US" sz="1800"/>
              <a:t> </a:t>
            </a:r>
            <a:r>
              <a:rPr lang="en-US" altLang="zh-CN" sz="1800"/>
              <a:t>across</a:t>
            </a:r>
            <a:r>
              <a:rPr lang="zh-CN" altLang="en-US" sz="1800"/>
              <a:t> </a:t>
            </a:r>
            <a:r>
              <a:rPr lang="en-US" altLang="zh-CN" sz="1800"/>
              <a:t>different</a:t>
            </a:r>
            <a:r>
              <a:rPr lang="zh-CN" altLang="en-US" sz="1800"/>
              <a:t> </a:t>
            </a:r>
            <a:r>
              <a:rPr lang="en-US" altLang="zh-CN" sz="1800"/>
              <a:t>tasks</a:t>
            </a:r>
          </a:p>
          <a:p>
            <a:endParaRPr lang="en-US" altLang="zh-CN" sz="1800"/>
          </a:p>
          <a:p>
            <a:endParaRPr lang="en-US" sz="1800"/>
          </a:p>
        </p:txBody>
      </p:sp>
    </p:spTree>
    <p:extLst>
      <p:ext uri="{BB962C8B-B14F-4D97-AF65-F5344CB8AC3E}">
        <p14:creationId xmlns:p14="http://schemas.microsoft.com/office/powerpoint/2010/main" val="1535646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375EA-41E9-0D43-BE29-6E4453490250}"/>
              </a:ext>
            </a:extLst>
          </p:cNvPr>
          <p:cNvSpPr>
            <a:spLocks noGrp="1"/>
          </p:cNvSpPr>
          <p:nvPr>
            <p:ph type="title"/>
          </p:nvPr>
        </p:nvSpPr>
        <p:spPr/>
        <p:txBody>
          <a:bodyPr/>
          <a:lstStyle/>
          <a:p>
            <a:r>
              <a:rPr lang="en-US" altLang="zh-CN" dirty="0"/>
              <a:t>Model</a:t>
            </a:r>
            <a:r>
              <a:rPr lang="zh-CN" altLang="en-US" dirty="0"/>
              <a:t> </a:t>
            </a:r>
            <a:r>
              <a:rPr lang="en-US" altLang="zh-CN" dirty="0"/>
              <a:t>Architecture</a:t>
            </a:r>
            <a:endParaRPr lang="en-US" dirty="0"/>
          </a:p>
        </p:txBody>
      </p:sp>
      <p:sp>
        <p:nvSpPr>
          <p:cNvPr id="3" name="Content Placeholder 2">
            <a:extLst>
              <a:ext uri="{FF2B5EF4-FFF2-40B4-BE49-F238E27FC236}">
                <a16:creationId xmlns:a16="http://schemas.microsoft.com/office/drawing/2014/main" id="{201E91D9-3B0E-6A48-B1FD-A10D148D1E4B}"/>
              </a:ext>
            </a:extLst>
          </p:cNvPr>
          <p:cNvSpPr>
            <a:spLocks noGrp="1"/>
          </p:cNvSpPr>
          <p:nvPr>
            <p:ph idx="1"/>
          </p:nvPr>
        </p:nvSpPr>
        <p:spPr>
          <a:xfrm>
            <a:off x="636320" y="1799387"/>
            <a:ext cx="10515600" cy="4351338"/>
          </a:xfrm>
        </p:spPr>
        <p:txBody>
          <a:bodyPr/>
          <a:lstStyle/>
          <a:p>
            <a:r>
              <a:rPr lang="en-US" altLang="zh-CN" dirty="0"/>
              <a:t>A</a:t>
            </a:r>
            <a:r>
              <a:rPr lang="en-CA" dirty="0"/>
              <a:t> multi-layer bidirectional Transformer encoder </a:t>
            </a:r>
          </a:p>
          <a:p>
            <a:endParaRPr lang="en-US" dirty="0"/>
          </a:p>
        </p:txBody>
      </p:sp>
      <p:pic>
        <p:nvPicPr>
          <p:cNvPr id="4" name="Picture 3">
            <a:extLst>
              <a:ext uri="{FF2B5EF4-FFF2-40B4-BE49-F238E27FC236}">
                <a16:creationId xmlns:a16="http://schemas.microsoft.com/office/drawing/2014/main" id="{BCE5596A-2972-814D-8BD0-303CF38A0580}"/>
              </a:ext>
            </a:extLst>
          </p:cNvPr>
          <p:cNvPicPr>
            <a:picLocks noChangeAspect="1"/>
          </p:cNvPicPr>
          <p:nvPr/>
        </p:nvPicPr>
        <p:blipFill>
          <a:blip r:embed="rId2"/>
          <a:stretch>
            <a:fillRect/>
          </a:stretch>
        </p:blipFill>
        <p:spPr>
          <a:xfrm>
            <a:off x="492150" y="2457406"/>
            <a:ext cx="7443537" cy="3087776"/>
          </a:xfrm>
          <a:prstGeom prst="rect">
            <a:avLst/>
          </a:prstGeom>
        </p:spPr>
      </p:pic>
      <p:sp>
        <p:nvSpPr>
          <p:cNvPr id="5" name="TextBox 4">
            <a:extLst>
              <a:ext uri="{FF2B5EF4-FFF2-40B4-BE49-F238E27FC236}">
                <a16:creationId xmlns:a16="http://schemas.microsoft.com/office/drawing/2014/main" id="{9C96730E-8775-D34C-BB6E-5D104DB2DED9}"/>
              </a:ext>
            </a:extLst>
          </p:cNvPr>
          <p:cNvSpPr txBox="1"/>
          <p:nvPr/>
        </p:nvSpPr>
        <p:spPr>
          <a:xfrm>
            <a:off x="8152409" y="2457406"/>
            <a:ext cx="3693227" cy="3693319"/>
          </a:xfrm>
          <a:prstGeom prst="rect">
            <a:avLst/>
          </a:prstGeom>
          <a:noFill/>
        </p:spPr>
        <p:txBody>
          <a:bodyPr wrap="square" rtlCol="0">
            <a:spAutoFit/>
          </a:bodyPr>
          <a:lstStyle/>
          <a:p>
            <a:pPr marL="285750" indent="-285750">
              <a:buFont typeface="Arial" panose="020B0604020202020204" pitchFamily="34" charset="0"/>
              <a:buChar char="•"/>
            </a:pPr>
            <a:r>
              <a:rPr lang="en-US" altLang="zh-CN" b="1" dirty="0"/>
              <a:t>BERT_BASE</a:t>
            </a:r>
            <a:r>
              <a:rPr lang="en-US" altLang="zh-CN" dirty="0"/>
              <a:t>:</a:t>
            </a:r>
            <a:r>
              <a:rPr lang="zh-CN" altLang="en-US" dirty="0"/>
              <a:t> </a:t>
            </a:r>
            <a:r>
              <a:rPr lang="en-US" altLang="zh-CN" dirty="0"/>
              <a:t>Number</a:t>
            </a:r>
            <a:r>
              <a:rPr lang="zh-CN" altLang="en-US" dirty="0"/>
              <a:t> </a:t>
            </a:r>
            <a:r>
              <a:rPr lang="en-US" altLang="zh-CN" dirty="0"/>
              <a:t>of</a:t>
            </a:r>
            <a:r>
              <a:rPr lang="zh-CN" altLang="en-US" dirty="0"/>
              <a:t> </a:t>
            </a:r>
            <a:r>
              <a:rPr lang="en-US" altLang="zh-CN" dirty="0"/>
              <a:t>layers:</a:t>
            </a:r>
            <a:r>
              <a:rPr lang="zh-CN" altLang="en-US" dirty="0"/>
              <a:t> </a:t>
            </a:r>
            <a:r>
              <a:rPr lang="en-US" altLang="zh-CN" dirty="0"/>
              <a:t>12,</a:t>
            </a:r>
            <a:r>
              <a:rPr lang="zh-CN" altLang="en-US" dirty="0"/>
              <a:t> </a:t>
            </a:r>
            <a:r>
              <a:rPr lang="en-US" altLang="zh-CN" dirty="0"/>
              <a:t>Hidden</a:t>
            </a:r>
            <a:r>
              <a:rPr lang="zh-CN" altLang="en-US" dirty="0"/>
              <a:t> </a:t>
            </a:r>
            <a:r>
              <a:rPr lang="en-US" altLang="zh-CN" dirty="0"/>
              <a:t>Size:</a:t>
            </a:r>
            <a:r>
              <a:rPr lang="zh-CN" altLang="en-US" dirty="0"/>
              <a:t> </a:t>
            </a:r>
            <a:r>
              <a:rPr lang="en-US" altLang="zh-CN" dirty="0"/>
              <a:t>768,</a:t>
            </a:r>
            <a:r>
              <a:rPr lang="zh-CN" altLang="en-US" dirty="0"/>
              <a:t> </a:t>
            </a:r>
            <a:r>
              <a:rPr lang="en-US" altLang="zh-CN" dirty="0"/>
              <a:t>the</a:t>
            </a:r>
            <a:r>
              <a:rPr lang="zh-CN" altLang="en-US" dirty="0"/>
              <a:t> </a:t>
            </a:r>
            <a:r>
              <a:rPr lang="en-US" altLang="zh-CN" dirty="0"/>
              <a:t>number</a:t>
            </a:r>
            <a:r>
              <a:rPr lang="zh-CN" altLang="en-US" dirty="0"/>
              <a:t> </a:t>
            </a:r>
            <a:r>
              <a:rPr lang="en-US" altLang="zh-CN" dirty="0"/>
              <a:t>of</a:t>
            </a:r>
            <a:r>
              <a:rPr lang="zh-CN" altLang="en-US" dirty="0"/>
              <a:t> </a:t>
            </a:r>
            <a:r>
              <a:rPr lang="en-US" altLang="zh-CN" dirty="0"/>
              <a:t>self-attention</a:t>
            </a:r>
            <a:r>
              <a:rPr lang="zh-CN" altLang="en-US" dirty="0"/>
              <a:t> </a:t>
            </a:r>
            <a:r>
              <a:rPr lang="en-US" altLang="zh-CN" dirty="0"/>
              <a:t>heads:</a:t>
            </a:r>
            <a:r>
              <a:rPr lang="zh-CN" altLang="en-US" dirty="0"/>
              <a:t> </a:t>
            </a:r>
            <a:r>
              <a:rPr lang="en-US" altLang="zh-CN" dirty="0"/>
              <a:t>12,</a:t>
            </a:r>
            <a:r>
              <a:rPr lang="zh-CN" altLang="en-US" dirty="0"/>
              <a:t> </a:t>
            </a:r>
            <a:r>
              <a:rPr lang="en-US" altLang="zh-CN" dirty="0"/>
              <a:t>total</a:t>
            </a:r>
            <a:r>
              <a:rPr lang="zh-CN" altLang="en-US" dirty="0"/>
              <a:t> </a:t>
            </a:r>
            <a:r>
              <a:rPr lang="en-US" altLang="zh-CN" dirty="0"/>
              <a:t>number</a:t>
            </a:r>
            <a:r>
              <a:rPr lang="zh-CN" altLang="en-US" dirty="0"/>
              <a:t> </a:t>
            </a:r>
            <a:r>
              <a:rPr lang="en-US" altLang="zh-CN" dirty="0"/>
              <a:t>of</a:t>
            </a:r>
            <a:r>
              <a:rPr lang="zh-CN" altLang="en-US" dirty="0"/>
              <a:t> </a:t>
            </a:r>
            <a:r>
              <a:rPr lang="en-US" altLang="zh-CN" dirty="0"/>
              <a:t>parameters:</a:t>
            </a:r>
            <a:r>
              <a:rPr lang="zh-CN" altLang="en-US" dirty="0"/>
              <a:t> </a:t>
            </a:r>
            <a:r>
              <a:rPr lang="en-US" altLang="zh-CN" dirty="0"/>
              <a:t>110M</a:t>
            </a:r>
          </a:p>
          <a:p>
            <a:pPr marL="285750" indent="-285750">
              <a:buFont typeface="Arial" panose="020B0604020202020204" pitchFamily="34" charset="0"/>
              <a:buChar char="•"/>
            </a:pPr>
            <a:r>
              <a:rPr lang="en-US" altLang="zh-CN" b="1" dirty="0"/>
              <a:t>BERT_LARGE</a:t>
            </a:r>
            <a:r>
              <a:rPr lang="en-US" altLang="zh-CN" dirty="0"/>
              <a:t>:</a:t>
            </a:r>
            <a:r>
              <a:rPr lang="zh-CN" altLang="en-US" dirty="0"/>
              <a:t> </a:t>
            </a:r>
            <a:r>
              <a:rPr lang="en-US" altLang="zh-CN" dirty="0"/>
              <a:t>Number</a:t>
            </a:r>
            <a:r>
              <a:rPr lang="zh-CN" altLang="en-US" dirty="0"/>
              <a:t> </a:t>
            </a:r>
            <a:r>
              <a:rPr lang="en-US" altLang="zh-CN" dirty="0"/>
              <a:t>of</a:t>
            </a:r>
            <a:r>
              <a:rPr lang="zh-CN" altLang="en-US" dirty="0"/>
              <a:t> </a:t>
            </a:r>
            <a:r>
              <a:rPr lang="en-US" altLang="zh-CN" dirty="0"/>
              <a:t>layers:</a:t>
            </a:r>
            <a:r>
              <a:rPr lang="zh-CN" altLang="en-US" dirty="0"/>
              <a:t> </a:t>
            </a:r>
            <a:r>
              <a:rPr lang="en-US" altLang="zh-CN" dirty="0"/>
              <a:t>23,</a:t>
            </a:r>
            <a:r>
              <a:rPr lang="zh-CN" altLang="en-US" dirty="0"/>
              <a:t> </a:t>
            </a:r>
            <a:r>
              <a:rPr lang="en-US" altLang="zh-CN" dirty="0"/>
              <a:t>Hidden</a:t>
            </a:r>
            <a:r>
              <a:rPr lang="zh-CN" altLang="en-US" dirty="0"/>
              <a:t> </a:t>
            </a:r>
            <a:r>
              <a:rPr lang="en-US" altLang="zh-CN" dirty="0"/>
              <a:t>Size:</a:t>
            </a:r>
            <a:r>
              <a:rPr lang="zh-CN" altLang="en-US" dirty="0"/>
              <a:t> </a:t>
            </a:r>
            <a:r>
              <a:rPr lang="en-US" altLang="zh-CN" dirty="0"/>
              <a:t>1024,</a:t>
            </a:r>
            <a:r>
              <a:rPr lang="zh-CN" altLang="en-US" dirty="0"/>
              <a:t> </a:t>
            </a:r>
            <a:r>
              <a:rPr lang="en-US" altLang="zh-CN" dirty="0"/>
              <a:t>the</a:t>
            </a:r>
            <a:r>
              <a:rPr lang="zh-CN" altLang="en-US" dirty="0"/>
              <a:t> </a:t>
            </a:r>
            <a:r>
              <a:rPr lang="en-US" altLang="zh-CN" dirty="0"/>
              <a:t>number</a:t>
            </a:r>
            <a:r>
              <a:rPr lang="zh-CN" altLang="en-US" dirty="0"/>
              <a:t> </a:t>
            </a:r>
            <a:r>
              <a:rPr lang="en-US" altLang="zh-CN" dirty="0"/>
              <a:t>of</a:t>
            </a:r>
            <a:r>
              <a:rPr lang="zh-CN" altLang="en-US" dirty="0"/>
              <a:t> </a:t>
            </a:r>
            <a:r>
              <a:rPr lang="en-US" altLang="zh-CN" dirty="0"/>
              <a:t>self-attention</a:t>
            </a:r>
            <a:r>
              <a:rPr lang="zh-CN" altLang="en-US" dirty="0"/>
              <a:t> </a:t>
            </a:r>
            <a:r>
              <a:rPr lang="en-US" altLang="zh-CN" dirty="0"/>
              <a:t>heads:</a:t>
            </a:r>
            <a:r>
              <a:rPr lang="zh-CN" altLang="en-US" dirty="0"/>
              <a:t> </a:t>
            </a:r>
            <a:r>
              <a:rPr lang="en-US" altLang="zh-CN" dirty="0"/>
              <a:t>16,</a:t>
            </a:r>
            <a:r>
              <a:rPr lang="zh-CN" altLang="en-US" dirty="0"/>
              <a:t> </a:t>
            </a:r>
            <a:r>
              <a:rPr lang="en-US" altLang="zh-CN" dirty="0"/>
              <a:t>total</a:t>
            </a:r>
            <a:r>
              <a:rPr lang="zh-CN" altLang="en-US" dirty="0"/>
              <a:t> </a:t>
            </a:r>
            <a:r>
              <a:rPr lang="en-US" altLang="zh-CN" dirty="0"/>
              <a:t>number</a:t>
            </a:r>
            <a:r>
              <a:rPr lang="zh-CN" altLang="en-US" dirty="0"/>
              <a:t> </a:t>
            </a:r>
            <a:r>
              <a:rPr lang="en-US" altLang="zh-CN" dirty="0"/>
              <a:t>of</a:t>
            </a:r>
            <a:r>
              <a:rPr lang="zh-CN" altLang="en-US" dirty="0"/>
              <a:t> </a:t>
            </a:r>
            <a:r>
              <a:rPr lang="en-US" altLang="zh-CN" dirty="0"/>
              <a:t>parameters:</a:t>
            </a:r>
            <a:r>
              <a:rPr lang="zh-CN" altLang="en-US" dirty="0"/>
              <a:t> </a:t>
            </a:r>
            <a:r>
              <a:rPr lang="en-US" altLang="zh-CN" dirty="0"/>
              <a:t>340M</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409814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6682</TotalTime>
  <Words>914</Words>
  <Application>Microsoft Macintosh PowerPoint</Application>
  <PresentationFormat>Widescreen</PresentationFormat>
  <Paragraphs>187</Paragraphs>
  <Slides>41</Slides>
  <Notes>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Optimistic Display</vt:lpstr>
      <vt:lpstr>Arial</vt:lpstr>
      <vt:lpstr>Calibri</vt:lpstr>
      <vt:lpstr>Calibri Light</vt:lpstr>
      <vt:lpstr>Cambria Math</vt:lpstr>
      <vt:lpstr>Helvetica</vt:lpstr>
      <vt:lpstr>Times New Roman</vt:lpstr>
      <vt:lpstr>Office Theme</vt:lpstr>
      <vt:lpstr>Large Language Models</vt:lpstr>
      <vt:lpstr>Outline</vt:lpstr>
      <vt:lpstr>History of NLP Techniques</vt:lpstr>
      <vt:lpstr>Natural Language Modeling</vt:lpstr>
      <vt:lpstr>Two ways of Modeling P(X)</vt:lpstr>
      <vt:lpstr>Two ways of Modeling P(X)</vt:lpstr>
      <vt:lpstr>BERT: Pre-training of Deep Bidirectional Transformers for Language Understanding</vt:lpstr>
      <vt:lpstr>BERT: Pre-training and Fine-Tuning Framework</vt:lpstr>
      <vt:lpstr>Model Architecture</vt:lpstr>
      <vt:lpstr>Model Architecture</vt:lpstr>
      <vt:lpstr>Input Representation</vt:lpstr>
      <vt:lpstr>Pre-training BERT</vt:lpstr>
      <vt:lpstr>Pre-training BERT</vt:lpstr>
      <vt:lpstr>Pre-training Data</vt:lpstr>
      <vt:lpstr>Fine-Tuning BERT</vt:lpstr>
      <vt:lpstr>Fine-Tuning BERT</vt:lpstr>
      <vt:lpstr>Fine-Tuning BERT</vt:lpstr>
      <vt:lpstr>Fine-Tuning BERT</vt:lpstr>
      <vt:lpstr>Experimental Results </vt:lpstr>
      <vt:lpstr>Ablation Study</vt:lpstr>
      <vt:lpstr>Effect of Model Size</vt:lpstr>
      <vt:lpstr>Large Language Models</vt:lpstr>
      <vt:lpstr>Next Token Prediction</vt:lpstr>
      <vt:lpstr>History of Generative LLMs</vt:lpstr>
      <vt:lpstr>Mode Size over Time</vt:lpstr>
      <vt:lpstr>Context Size over Time </vt:lpstr>
      <vt:lpstr>Open vs Closed LLMs</vt:lpstr>
      <vt:lpstr>Closed-Source  LLMs</vt:lpstr>
      <vt:lpstr>Open-source LLMs</vt:lpstr>
      <vt:lpstr>PowerPoint Presentation</vt:lpstr>
      <vt:lpstr>Overview of LLMs Training</vt:lpstr>
      <vt:lpstr>Pre-training Data</vt:lpstr>
      <vt:lpstr>Example: Llama1</vt:lpstr>
      <vt:lpstr>LlaMa Architecture</vt:lpstr>
      <vt:lpstr>Training Loss </vt:lpstr>
      <vt:lpstr>Llama (https://www.llama.com/)</vt:lpstr>
      <vt:lpstr>LoRa:</vt:lpstr>
      <vt:lpstr>Fine-tuning Llama 2 in Google Colab</vt:lpstr>
      <vt:lpstr>Different tasks in Natural Language Understanding </vt:lpstr>
      <vt:lpstr>PowerPoint Presentation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Understanding</dc:title>
  <dc:creator>Tang Jian</dc:creator>
  <cp:lastModifiedBy>Jian Tang</cp:lastModifiedBy>
  <cp:revision>30</cp:revision>
  <cp:lastPrinted>2022-03-10T04:22:17Z</cp:lastPrinted>
  <dcterms:created xsi:type="dcterms:W3CDTF">2020-03-11T00:30:07Z</dcterms:created>
  <dcterms:modified xsi:type="dcterms:W3CDTF">2024-10-24T21:41:35Z</dcterms:modified>
</cp:coreProperties>
</file>